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2"/>
  </p:notesMasterIdLst>
  <p:sldIdLst>
    <p:sldId id="535" r:id="rId3"/>
    <p:sldId id="605" r:id="rId4"/>
    <p:sldId id="258" r:id="rId5"/>
    <p:sldId id="537" r:id="rId6"/>
    <p:sldId id="538" r:id="rId7"/>
    <p:sldId id="539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64" r:id="rId33"/>
    <p:sldId id="606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85" r:id="rId54"/>
    <p:sldId id="586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595" r:id="rId64"/>
    <p:sldId id="596" r:id="rId65"/>
    <p:sldId id="597" r:id="rId66"/>
    <p:sldId id="598" r:id="rId67"/>
    <p:sldId id="599" r:id="rId68"/>
    <p:sldId id="600" r:id="rId69"/>
    <p:sldId id="602" r:id="rId70"/>
    <p:sldId id="604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Dübbert" initials="MD" lastIdx="1" clrIdx="0">
    <p:extLst>
      <p:ext uri="{19B8F6BF-5375-455C-9EA6-DF929625EA0E}">
        <p15:presenceInfo xmlns:p15="http://schemas.microsoft.com/office/powerpoint/2012/main" userId="Martha Düb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5" autoAdjust="0"/>
    <p:restoredTop sz="90990"/>
  </p:normalViewPr>
  <p:slideViewPr>
    <p:cSldViewPr>
      <p:cViewPr varScale="1">
        <p:scale>
          <a:sx n="104" d="100"/>
          <a:sy n="104" d="100"/>
        </p:scale>
        <p:origin x="8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5T13:28:37.74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6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ZUR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ANTWORT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audio" Target="../media/audio2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4.jpeg"/><Relationship Id="rId1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audio" Target="../media/audio1.bin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3.wav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FDCC83-9E1F-4507-A027-9CD76BE0ED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2" name="Picture 2">
            <a:hlinkClick r:id="rId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8530" y="5925449"/>
            <a:ext cx="818816" cy="81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hlinkClick r:id="" action="ppaction://noaction">
              <a:snd r:embed="rId11" name="Ding.wav"/>
            </a:hlinkClick>
            <a:extLst>
              <a:ext uri="{FF2B5EF4-FFF2-40B4-BE49-F238E27FC236}">
                <a16:creationId xmlns:a16="http://schemas.microsoft.com/office/drawing/2014/main" id="{E8696C5E-9763-4AD0-B05F-5E275B3F1E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43" y="6172200"/>
            <a:ext cx="360000" cy="360000"/>
          </a:xfrm>
          <a:prstGeom prst="rect">
            <a:avLst/>
          </a:prstGeom>
        </p:spPr>
      </p:pic>
      <p:pic>
        <p:nvPicPr>
          <p:cNvPr id="7" name="Grafik 6">
            <a:hlinkClick r:id="" action="ppaction://noaction">
              <a:snd r:embed="rId13" name="Buzzer.wav"/>
            </a:hlinkClick>
            <a:extLst>
              <a:ext uri="{FF2B5EF4-FFF2-40B4-BE49-F238E27FC236}">
                <a16:creationId xmlns:a16="http://schemas.microsoft.com/office/drawing/2014/main" id="{377B0D59-D787-40F7-95E6-0AF157C5C12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65" y="6170796"/>
            <a:ext cx="360000" cy="360000"/>
          </a:xfrm>
          <a:prstGeom prst="rect">
            <a:avLst/>
          </a:prstGeom>
        </p:spPr>
      </p:pic>
      <p:pic>
        <p:nvPicPr>
          <p:cNvPr id="9" name="Grafik 8">
            <a:hlinkClick r:id="" action="ppaction://noaction">
              <a:snd r:embed="rId15" name="cheering1.wav"/>
            </a:hlinkClick>
            <a:extLst>
              <a:ext uri="{FF2B5EF4-FFF2-40B4-BE49-F238E27FC236}">
                <a16:creationId xmlns:a16="http://schemas.microsoft.com/office/drawing/2014/main" id="{31B34F9F-9D83-4AF2-8353-5551F96D57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54" y="6173176"/>
            <a:ext cx="360000" cy="360000"/>
          </a:xfrm>
          <a:prstGeom prst="rect">
            <a:avLst/>
          </a:prstGeom>
        </p:spPr>
      </p:pic>
      <p:pic>
        <p:nvPicPr>
          <p:cNvPr id="11" name="Grafik 10">
            <a:hlinkClick r:id="" action="ppaction://noaction" highlightClick="1" endSnd="1"/>
            <a:extLst>
              <a:ext uri="{FF2B5EF4-FFF2-40B4-BE49-F238E27FC236}">
                <a16:creationId xmlns:a16="http://schemas.microsoft.com/office/drawing/2014/main" id="{D82B68E4-13BC-43E5-AFC1-78C162A811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30" y="6166033"/>
            <a:ext cx="360000" cy="360000"/>
          </a:xfrm>
          <a:prstGeom prst="rect">
            <a:avLst/>
          </a:prstGeom>
        </p:spPr>
      </p:pic>
      <p:pic>
        <p:nvPicPr>
          <p:cNvPr id="15" name="Grafik 14">
            <a:hlinkClick r:id="" action="ppaction://noaction">
              <a:snd r:embed="rId17" name="boo3.wav"/>
            </a:hlinkClick>
            <a:extLst>
              <a:ext uri="{FF2B5EF4-FFF2-40B4-BE49-F238E27FC236}">
                <a16:creationId xmlns:a16="http://schemas.microsoft.com/office/drawing/2014/main" id="{61A2A300-95F4-4762-BEC3-982ADF9C64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2" y="6173177"/>
            <a:ext cx="360000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koleo.de/artikel/bilderserie-welcher-baum-ist-das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62.xml"/><Relationship Id="rId18" Type="http://schemas.openxmlformats.org/officeDocument/2006/relationships/slide" Target="slide54.xml"/><Relationship Id="rId26" Type="http://schemas.openxmlformats.org/officeDocument/2006/relationships/slide" Target="slide18.xml"/><Relationship Id="rId3" Type="http://schemas.openxmlformats.org/officeDocument/2006/relationships/slide" Target="slide10.xml"/><Relationship Id="rId21" Type="http://schemas.openxmlformats.org/officeDocument/2006/relationships/slide" Target="slide26.xml"/><Relationship Id="rId7" Type="http://schemas.openxmlformats.org/officeDocument/2006/relationships/slide" Target="slide60.xml"/><Relationship Id="rId12" Type="http://schemas.openxmlformats.org/officeDocument/2006/relationships/slide" Target="slide52.xml"/><Relationship Id="rId17" Type="http://schemas.openxmlformats.org/officeDocument/2006/relationships/slide" Target="slide44.xml"/><Relationship Id="rId25" Type="http://schemas.openxmlformats.org/officeDocument/2006/relationships/slide" Target="slide66.xml"/><Relationship Id="rId2" Type="http://schemas.openxmlformats.org/officeDocument/2006/relationships/image" Target="../media/image9.jpg"/><Relationship Id="rId16" Type="http://schemas.openxmlformats.org/officeDocument/2006/relationships/slide" Target="slide34.xml"/><Relationship Id="rId20" Type="http://schemas.openxmlformats.org/officeDocument/2006/relationships/slide" Target="slide16.xml"/><Relationship Id="rId29" Type="http://schemas.openxmlformats.org/officeDocument/2006/relationships/slide" Target="slide4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0.xml"/><Relationship Id="rId11" Type="http://schemas.openxmlformats.org/officeDocument/2006/relationships/slide" Target="slide42.xml"/><Relationship Id="rId24" Type="http://schemas.openxmlformats.org/officeDocument/2006/relationships/slide" Target="slide56.xml"/><Relationship Id="rId32" Type="http://schemas.openxmlformats.org/officeDocument/2006/relationships/slide" Target="slide20.xml"/><Relationship Id="rId5" Type="http://schemas.openxmlformats.org/officeDocument/2006/relationships/slide" Target="slide40.xml"/><Relationship Id="rId15" Type="http://schemas.openxmlformats.org/officeDocument/2006/relationships/slide" Target="slide24.xml"/><Relationship Id="rId23" Type="http://schemas.openxmlformats.org/officeDocument/2006/relationships/slide" Target="slide46.xml"/><Relationship Id="rId28" Type="http://schemas.openxmlformats.org/officeDocument/2006/relationships/slide" Target="slide38.xml"/><Relationship Id="rId10" Type="http://schemas.openxmlformats.org/officeDocument/2006/relationships/slide" Target="slide32.xml"/><Relationship Id="rId19" Type="http://schemas.openxmlformats.org/officeDocument/2006/relationships/slide" Target="slide64.xml"/><Relationship Id="rId31" Type="http://schemas.openxmlformats.org/officeDocument/2006/relationships/slide" Target="slide68.xml"/><Relationship Id="rId4" Type="http://schemas.openxmlformats.org/officeDocument/2006/relationships/slide" Target="slide30.xml"/><Relationship Id="rId9" Type="http://schemas.openxmlformats.org/officeDocument/2006/relationships/slide" Target="slide22.xml"/><Relationship Id="rId14" Type="http://schemas.openxmlformats.org/officeDocument/2006/relationships/slide" Target="slide14.xml"/><Relationship Id="rId22" Type="http://schemas.openxmlformats.org/officeDocument/2006/relationships/slide" Target="slide36.xml"/><Relationship Id="rId27" Type="http://schemas.openxmlformats.org/officeDocument/2006/relationships/slide" Target="slide28.xml"/><Relationship Id="rId30" Type="http://schemas.openxmlformats.org/officeDocument/2006/relationships/slide" Target="slide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788987" y="2286000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Wie </a:t>
            </a:r>
            <a:r>
              <a:rPr lang="en-US" altLang="en-US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heißt</a:t>
            </a:r>
            <a:r>
              <a:rPr lang="en-US" altLang="en-US" sz="4000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die </a:t>
            </a:r>
            <a:r>
              <a:rPr lang="en-US" altLang="en-US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größte</a:t>
            </a:r>
            <a:r>
              <a:rPr lang="en-US" altLang="en-US" sz="4000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einheimische</a:t>
            </a:r>
            <a:r>
              <a:rPr lang="en-US" altLang="en-US" sz="4000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Eulenart</a:t>
            </a:r>
            <a:r>
              <a:rPr lang="en-US" altLang="en-US" sz="4000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354998"/>
            <a:ext cx="7566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Uhu</a:t>
            </a:r>
            <a:endParaRPr lang="en-US" altLang="en-US" sz="4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788987" y="2658308"/>
            <a:ext cx="7566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Warum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singen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Vögel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B077A1-72E4-4270-9AD7-84D4997C23DE}"/>
              </a:ext>
            </a:extLst>
          </p:cNvPr>
          <p:cNvSpPr txBox="1"/>
          <p:nvPr/>
        </p:nvSpPr>
        <p:spPr bwMode="auto">
          <a:xfrm>
            <a:off x="1028700" y="2133600"/>
            <a:ext cx="7086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Zur Verteidigung gegen Rivalen und um Weibchen anzulocken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B3D592-CD8F-4DE1-9A5F-A926FB8D0FE2}"/>
              </a:ext>
            </a:extLst>
          </p:cNvPr>
          <p:cNvSpPr txBox="1"/>
          <p:nvPr/>
        </p:nvSpPr>
        <p:spPr bwMode="auto">
          <a:xfrm>
            <a:off x="990600" y="1613118"/>
            <a:ext cx="716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48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Wie viele Eier legt ein Haushuhn im Jahr?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0693A0-DFE7-417C-9CF8-1BB964473142}"/>
              </a:ext>
            </a:extLst>
          </p:cNvPr>
          <p:cNvSpPr txBox="1"/>
          <p:nvPr/>
        </p:nvSpPr>
        <p:spPr bwMode="auto">
          <a:xfrm>
            <a:off x="3771900" y="4075331"/>
            <a:ext cx="16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A. ca. 100</a:t>
            </a:r>
          </a:p>
          <a:p>
            <a:r>
              <a:rPr lang="de-DE" sz="200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B. ca. 150</a:t>
            </a:r>
          </a:p>
          <a:p>
            <a:r>
              <a:rPr lang="de-DE" sz="2000" dirty="0">
                <a:solidFill>
                  <a:srgbClr val="FFFFFF"/>
                </a:solidFill>
                <a:latin typeface="Arial Black" panose="020B0A04020102020204" pitchFamily="34" charset="0"/>
              </a:rPr>
              <a:t>C</a:t>
            </a:r>
            <a:r>
              <a:rPr lang="de-DE" sz="200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. ca. 200</a:t>
            </a:r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B155B78-C60F-4642-98F0-32E716744E04}"/>
              </a:ext>
            </a:extLst>
          </p:cNvPr>
          <p:cNvSpPr txBox="1"/>
          <p:nvPr/>
        </p:nvSpPr>
        <p:spPr bwMode="auto">
          <a:xfrm>
            <a:off x="2628900" y="2667000"/>
            <a:ext cx="388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 200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A854EB7-D5D2-4E4E-91EC-12B98C78C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942776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sz="40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Welcher Fisch tötet seine Beute mit Stromstößen von ca. 500 Volt?</a:t>
            </a:r>
            <a:endParaRPr lang="en-US" altLang="en-US" sz="6000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Zitteraal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802AA2E-C513-4BC1-9FFA-64D02F8C8718}"/>
              </a:ext>
            </a:extLst>
          </p:cNvPr>
          <p:cNvSpPr txBox="1"/>
          <p:nvPr/>
        </p:nvSpPr>
        <p:spPr bwMode="auto">
          <a:xfrm>
            <a:off x="9144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48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Wie weit kann ein Floh springen?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638649-5140-4CF6-BA8C-9D5B06D0B259}"/>
              </a:ext>
            </a:extLst>
          </p:cNvPr>
          <p:cNvSpPr txBox="1"/>
          <p:nvPr/>
        </p:nvSpPr>
        <p:spPr bwMode="auto">
          <a:xfrm>
            <a:off x="838200" y="4054733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A. Ca 15 cm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B. Ca 30 cm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C. Ca 50 cm</a:t>
            </a:r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03AF9914-E75D-47D2-8596-A71FD3AF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 50 cm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DIES SIND DIE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KATEGORIEN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DES SPIELS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E49FF3F-D111-42DB-9776-92E6990F2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069774"/>
            <a:ext cx="756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WELCHE EUROP. HAUPTSTADT IST GESUCHT?</a:t>
            </a:r>
          </a:p>
        </p:txBody>
      </p:sp>
      <p:pic>
        <p:nvPicPr>
          <p:cNvPr id="2050" name="Picture 2" descr="Berlins offizielles Reiseportal - visitBerlin.de">
            <a:extLst>
              <a:ext uri="{FF2B5EF4-FFF2-40B4-BE49-F238E27FC236}">
                <a16:creationId xmlns:a16="http://schemas.microsoft.com/office/drawing/2014/main" id="{DF75733A-73F4-403B-8430-3333E97F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8" y="1553514"/>
            <a:ext cx="7501942" cy="37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CF47931-EAEE-48FD-9501-CFDD8222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Berlin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9C516B66-1ED4-4422-970D-FBA6471B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069774"/>
            <a:ext cx="756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WELCHE EUROP. HAUPTSTADT IST GESUCHT?</a:t>
            </a:r>
          </a:p>
        </p:txBody>
      </p:sp>
      <p:pic>
        <p:nvPicPr>
          <p:cNvPr id="3074" name="Picture 2" descr="Lesen Sie hier alles zu London">
            <a:extLst>
              <a:ext uri="{FF2B5EF4-FFF2-40B4-BE49-F238E27FC236}">
                <a16:creationId xmlns:a16="http://schemas.microsoft.com/office/drawing/2014/main" id="{E21EF773-4ACD-4F1F-9B0B-BBD86250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0" y="1981200"/>
            <a:ext cx="73510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E40C3232-580F-42A2-80F8-32881F76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London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B9AE50B7-7215-47A6-83D0-2B872756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069774"/>
            <a:ext cx="756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WELCHE EUROP. HAUPTSTADT IST GESUCHT?</a:t>
            </a:r>
          </a:p>
        </p:txBody>
      </p:sp>
      <p:pic>
        <p:nvPicPr>
          <p:cNvPr id="4100" name="Picture 4" descr="Oslo Kreuzfahrt 2020 &amp; 2021 | MSC Cruises">
            <a:extLst>
              <a:ext uri="{FF2B5EF4-FFF2-40B4-BE49-F238E27FC236}">
                <a16:creationId xmlns:a16="http://schemas.microsoft.com/office/drawing/2014/main" id="{06D0F72C-4D7B-47D0-9091-6F6B30731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4"/>
          <a:stretch/>
        </p:blipFill>
        <p:spPr bwMode="auto">
          <a:xfrm>
            <a:off x="998058" y="1828800"/>
            <a:ext cx="7147884" cy="333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8CAC76D1-7274-4E1F-A4BE-1D6CD1DD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Oslo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>
            <a:extLst>
              <a:ext uri="{FF2B5EF4-FFF2-40B4-BE49-F238E27FC236}">
                <a16:creationId xmlns:a16="http://schemas.microsoft.com/office/drawing/2014/main" id="{13227A92-BEF3-4A13-A28D-EA4C1949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069774"/>
            <a:ext cx="756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WELCHE EUROP. HAUPTSTADT IST GESUCHT?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1ADA0-13D2-4185-B89F-C981ADC2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2575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B85D455-2D90-4EA2-BF81-E1DF4200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" y="2413337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Brüssel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CF93B11A-03D0-4482-9B6E-3A02D4E3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069774"/>
            <a:ext cx="756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WELCHE EUROP. HAUPTSTADT IST GESUCHT?</a:t>
            </a:r>
          </a:p>
        </p:txBody>
      </p:sp>
      <p:pic>
        <p:nvPicPr>
          <p:cNvPr id="6146" name="Picture 2" descr="Dublin Sehenswürdigkeiten: 15 Attraktionen in Irlands Hauptstadt">
            <a:extLst>
              <a:ext uri="{FF2B5EF4-FFF2-40B4-BE49-F238E27FC236}">
                <a16:creationId xmlns:a16="http://schemas.microsoft.com/office/drawing/2014/main" id="{63215F85-901F-4FA9-99C9-05B36E95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6086"/>
            <a:ext cx="5791200" cy="38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F5C93C09-AE5D-48B1-9875-82D58578C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Dublin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788987" y="2330240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Tiere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155658"/>
            <a:ext cx="7566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bedeutet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der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Pfadfindergruß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Verplichtung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gegenüber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Gott,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seinen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Mitmenschen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sich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selbst</a:t>
            </a:r>
            <a:endParaRPr lang="en-US" altLang="en-US" sz="4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2ED80DB-1DA8-4F53-A387-5CAAB7BCA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" y="1143000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die deutsche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Bedeutung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des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englischen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Begriffs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“scout”?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ABFB3D-0ED5-4A37-B490-F06D426A207F}"/>
              </a:ext>
            </a:extLst>
          </p:cNvPr>
          <p:cNvSpPr txBox="1"/>
          <p:nvPr/>
        </p:nvSpPr>
        <p:spPr bwMode="auto">
          <a:xfrm>
            <a:off x="2285999" y="4191000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- Retter oder Held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- Melder oder Bote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- Späher oder Kundschafter</a:t>
            </a:r>
          </a:p>
        </p:txBody>
      </p:sp>
    </p:spTree>
    <p:extLst>
      <p:ext uri="{BB962C8B-B14F-4D97-AF65-F5344CB8AC3E}">
        <p14:creationId xmlns:p14="http://schemas.microsoft.com/office/powerpoint/2010/main" val="440302064"/>
      </p:ext>
    </p:extLst>
  </p:cSld>
  <p:clrMapOvr>
    <a:masterClrMapping/>
  </p:clrMapOvr>
  <p:transition spd="slow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820C457-2EA1-4F46-9491-239BC51E1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Späher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oder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Kundschafter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643584CE-2280-4271-A91A-60B7EC85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2217213"/>
            <a:ext cx="75660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Wie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lange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gibt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es die DPSG </a:t>
            </a:r>
            <a:r>
              <a:rPr lang="en-US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schon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0B97B52-C2E2-496C-A55F-52DE3D2C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" y="2209800"/>
            <a:ext cx="75660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91 Jahre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1929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gegründet</a:t>
            </a:r>
            <a:endParaRPr lang="en-US" altLang="en-US" sz="3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1170774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Die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Jurte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ist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unser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Aufenthaltszelt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, in dem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wir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kochen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spielen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singen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. Was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aber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ist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die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Bedeutung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des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türkischen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Wortes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“Yurt”?</a:t>
            </a:r>
            <a:endParaRPr lang="en-US" altLang="en-US" sz="11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494213"/>
            <a:ext cx="7566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Heim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oder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Wohnheim</a:t>
            </a:r>
            <a:endParaRPr lang="en-US" altLang="en-US" sz="4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Könnt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ihr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einen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der 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neun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“Wag es “-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Sätze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aufsagen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788987" y="1163698"/>
            <a:ext cx="756602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buNone/>
            </a:pPr>
            <a:r>
              <a:rPr lang="de-DE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Wag es, </a:t>
            </a:r>
            <a:r>
              <a:rPr lang="de-DE" sz="23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Dein Leben zu liebe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Nach dem sinn deines Lebens zu suchen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Deinen eigenen Lebensstil zu finden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Deine Augen aufzumachen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Deine Meinung zu vertreten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Den nächsten Schritt zu tun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Dein Leben aktiv zu gestalten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Dich für die Natur einzusetzen 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Dich für Gerechtigkeit einzusetzen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HAUPTSTÄDTE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moji Quiz: Welche Disney-Filme suchen wir? | ANTENNE BAYERN">
            <a:extLst>
              <a:ext uri="{FF2B5EF4-FFF2-40B4-BE49-F238E27FC236}">
                <a16:creationId xmlns:a16="http://schemas.microsoft.com/office/drawing/2014/main" id="{8102880B-52F0-4D2D-91A8-5B9C71BED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0942" r="6667" b="27354"/>
          <a:stretch/>
        </p:blipFill>
        <p:spPr bwMode="auto">
          <a:xfrm>
            <a:off x="990600" y="2133600"/>
            <a:ext cx="696615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Dornröschen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0 Pics Emoji Quiz 3 6 Level Antwort: HARRY POTTER">
            <a:extLst>
              <a:ext uri="{FF2B5EF4-FFF2-40B4-BE49-F238E27FC236}">
                <a16:creationId xmlns:a16="http://schemas.microsoft.com/office/drawing/2014/main" id="{C79AE6D7-C68A-458D-9201-A88C215F6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 b="28666"/>
          <a:stretch/>
        </p:blipFill>
        <p:spPr bwMode="auto">
          <a:xfrm>
            <a:off x="2018109" y="2057400"/>
            <a:ext cx="5107781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788987" y="2413337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Harry Potter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3F2FB61-9D91-43E5-9288-7541DFF0C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 t="59316" r="50381" b="30037"/>
          <a:stretch/>
        </p:blipFill>
        <p:spPr>
          <a:xfrm>
            <a:off x="1883228" y="2514600"/>
            <a:ext cx="5377543" cy="1447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Merida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6D25BA-D23F-4B08-8D8F-F2D95E32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44074" r="35000" b="39630"/>
          <a:stretch/>
        </p:blipFill>
        <p:spPr>
          <a:xfrm>
            <a:off x="2230582" y="2286000"/>
            <a:ext cx="4682836" cy="1981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Twilight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e besten WhatsApp Film-Rätsel - Bildertipps">
            <a:extLst>
              <a:ext uri="{FF2B5EF4-FFF2-40B4-BE49-F238E27FC236}">
                <a16:creationId xmlns:a16="http://schemas.microsoft.com/office/drawing/2014/main" id="{6422134D-09F8-4EF1-82AB-3FD6771A8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5517" r="20666" b="43104"/>
          <a:stretch/>
        </p:blipFill>
        <p:spPr bwMode="auto">
          <a:xfrm>
            <a:off x="1608666" y="2133600"/>
            <a:ext cx="59266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Der Herr der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Ringe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PFADFINDER-WISSEN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533399" y="685800"/>
            <a:ext cx="80772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Welcher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Laubbaum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trägt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diese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Blätter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Blüten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  <p:pic>
        <p:nvPicPr>
          <p:cNvPr id="1026" name="Picture 2" descr="Apfelbaumblüten">
            <a:extLst>
              <a:ext uri="{FF2B5EF4-FFF2-40B4-BE49-F238E27FC236}">
                <a16:creationId xmlns:a16="http://schemas.microsoft.com/office/drawing/2014/main" id="{868A423B-5160-45E8-A59F-6C388B84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1981200"/>
            <a:ext cx="4410075" cy="32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D096DC6-9B57-4601-983D-8B9E08DFEAAC}"/>
              </a:ext>
            </a:extLst>
          </p:cNvPr>
          <p:cNvSpPr txBox="1"/>
          <p:nvPr/>
        </p:nvSpPr>
        <p:spPr bwMode="auto">
          <a:xfrm>
            <a:off x="5410200" y="5257256"/>
            <a:ext cx="2861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https://www.oekoleo.de/artikel/bilderserie-welcher-baum-ist-das/</a:t>
            </a:r>
            <a:endParaRPr lang="de-DE" sz="1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788987" y="194227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Apfelbaum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Wildapfelbaum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1CF274E-EFEA-4942-A9D3-84EFC8839694}"/>
              </a:ext>
            </a:extLst>
          </p:cNvPr>
          <p:cNvSpPr txBox="1"/>
          <p:nvPr/>
        </p:nvSpPr>
        <p:spPr bwMode="auto">
          <a:xfrm>
            <a:off x="1319828" y="1228636"/>
            <a:ext cx="650434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Wie viel Prozent der Bäume in Deutschland gehören zu den Laubbäumen?</a:t>
            </a:r>
          </a:p>
        </p:txBody>
      </p:sp>
    </p:spTree>
  </p:cSld>
  <p:clrMapOvr>
    <a:masterClrMapping/>
  </p:clrMapOvr>
  <p:transition spd="slow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DDCE80-2643-4542-B08A-2F3EA0106C1F}"/>
              </a:ext>
            </a:extLst>
          </p:cNvPr>
          <p:cNvSpPr txBox="1"/>
          <p:nvPr/>
        </p:nvSpPr>
        <p:spPr bwMode="auto">
          <a:xfrm>
            <a:off x="1028700" y="2579131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44,5%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109220"/>
            <a:ext cx="75660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de-DE" dirty="0">
                <a:solidFill>
                  <a:schemeClr val="bg1"/>
                </a:solidFill>
                <a:latin typeface="Arial Black" panose="020B0A04020102020204" pitchFamily="34" charset="0"/>
              </a:rPr>
              <a:t>Der afrikanische Affenbrotbaum (Baobab) besitzt den dicksten Stamm aller derzeit lebenden Baumarten. Wie groß ist der Durchmesser des Affenbrotbaums, der je gemessen wurde? </a:t>
            </a:r>
            <a:endParaRPr lang="en-US" altLang="en-US" sz="2000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15 m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9E515BA-7A2E-48D7-99FF-A8EFCFFC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9" y="1674313"/>
            <a:ext cx="55626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1B95209-0919-4994-9883-2213963866B2}"/>
              </a:ext>
            </a:extLst>
          </p:cNvPr>
          <p:cNvSpPr txBox="1"/>
          <p:nvPr/>
        </p:nvSpPr>
        <p:spPr bwMode="auto">
          <a:xfrm>
            <a:off x="965179" y="870425"/>
            <a:ext cx="72136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Welcher Baum ist das?</a:t>
            </a:r>
          </a:p>
        </p:txBody>
      </p:sp>
    </p:spTree>
  </p:cSld>
  <p:clrMapOvr>
    <a:masterClrMapping/>
  </p:clrMapOvr>
  <p:transition spd="slow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Tanne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ichenrinde Rinde der Gemeinen Eiche Quercus robur - Stock Photo ...">
            <a:extLst>
              <a:ext uri="{FF2B5EF4-FFF2-40B4-BE49-F238E27FC236}">
                <a16:creationId xmlns:a16="http://schemas.microsoft.com/office/drawing/2014/main" id="{0AE02301-133B-4225-B556-31B4F85F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561460"/>
            <a:ext cx="5324475" cy="37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9F51160-F8FD-4D9C-A27F-601A25EC9A61}"/>
              </a:ext>
            </a:extLst>
          </p:cNvPr>
          <p:cNvSpPr txBox="1"/>
          <p:nvPr/>
        </p:nvSpPr>
        <p:spPr bwMode="auto">
          <a:xfrm>
            <a:off x="925584" y="762000"/>
            <a:ext cx="7292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Von welchem Baum ist diese Rinde?</a:t>
            </a:r>
          </a:p>
        </p:txBody>
      </p:sp>
    </p:spTree>
  </p:cSld>
  <p:clrMapOvr>
    <a:masterClrMapping/>
  </p:clrMapOvr>
  <p:transition spd="slow"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50FA8DE-7947-4429-9C98-082121977984}"/>
              </a:ext>
            </a:extLst>
          </p:cNvPr>
          <p:cNvSpPr txBox="1"/>
          <p:nvPr/>
        </p:nvSpPr>
        <p:spPr bwMode="auto">
          <a:xfrm>
            <a:off x="3429000" y="2667000"/>
            <a:ext cx="25231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Eiche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Filme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2008525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Am 3.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Oktober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habt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ihr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schulfrei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. Was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wird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an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diesem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Tag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gefeiert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1586272"/>
            <a:ext cx="7566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Die </a:t>
            </a:r>
            <a:r>
              <a:rPr lang="en-US" altLang="en-US" sz="5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Wiedervereinigung</a:t>
            </a: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Deutschlands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817105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Allerheiligen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wieso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wird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es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gefeiert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788987" y="1524000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wird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aller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Heiligen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Verstorbenen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gedacht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Viele</a:t>
            </a:r>
            <a:r>
              <a:rPr lang="en-US" alt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Familien</a:t>
            </a:r>
            <a:r>
              <a:rPr lang="en-US" alt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gehen</a:t>
            </a:r>
            <a:r>
              <a:rPr lang="en-US" alt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an </a:t>
            </a:r>
            <a:r>
              <a:rPr lang="en-US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diesem</a:t>
            </a:r>
            <a:r>
              <a:rPr lang="en-US" alt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Tag auf den </a:t>
            </a:r>
            <a:r>
              <a:rPr lang="en-US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Friedhof</a:t>
            </a:r>
            <a:r>
              <a:rPr lang="en-US" alt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</a:t>
            </a:r>
            <a:r>
              <a:rPr lang="en-US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zünden</a:t>
            </a:r>
            <a:r>
              <a:rPr lang="en-US" alt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Kerzen</a:t>
            </a:r>
            <a:r>
              <a:rPr lang="en-US" alt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an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2155658"/>
            <a:ext cx="7566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ist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40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Tage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nach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Ostern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Christi Himmelfahrt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788987" y="1905000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Wann ist der Namenstag des heiligen Georg?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</a:t>
            </a:r>
            <a:r>
              <a:rPr lang="de-DE" altLang="en-US" sz="2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Georgstag</a:t>
            </a:r>
            <a:r>
              <a:rPr lang="de-DE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)</a:t>
            </a:r>
            <a:endParaRPr lang="en-US" altLang="en-US" sz="4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23. April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601661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haben die Geburtstage von </a:t>
            </a:r>
            <a:r>
              <a:rPr lang="de-DE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BiPi</a:t>
            </a:r>
            <a:r>
              <a:rPr lang="de-DE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seiner Frau Olave und der </a:t>
            </a:r>
            <a:r>
              <a:rPr lang="de-DE" altLang="en-US" sz="4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Thinking</a:t>
            </a:r>
            <a:r>
              <a:rPr lang="de-DE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Day gemeinsam?</a:t>
            </a:r>
            <a:endParaRPr lang="en-US" altLang="en-US" sz="4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540105"/>
            <a:ext cx="75660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Das Datum </a:t>
            </a:r>
            <a:r>
              <a:rPr lang="en-US" altLang="en-US" sz="5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ist</a:t>
            </a: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das </a:t>
            </a:r>
            <a:r>
              <a:rPr lang="en-US" altLang="en-US" sz="5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selbe</a:t>
            </a: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22.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Februar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Bäume</a:t>
            </a: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und </a:t>
            </a:r>
            <a:r>
              <a:rPr lang="en-US" altLang="en-US" sz="6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Pfanzen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88987" y="2636967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Feiertage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err="1">
                <a:solidFill>
                  <a:schemeClr val="bg1"/>
                </a:solidFill>
                <a:latin typeface="Arial Black"/>
              </a:rPr>
              <a:t>Tiere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778023"/>
            <a:ext cx="1165225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HAUPT-STÄDTE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91683" y="770802"/>
            <a:ext cx="1331912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PFADFINDER-</a:t>
            </a:r>
            <a:br>
              <a:rPr lang="en-US" sz="1200" b="1" kern="10" dirty="0">
                <a:solidFill>
                  <a:schemeClr val="bg1"/>
                </a:solidFill>
                <a:latin typeface="Arial Black"/>
              </a:rPr>
            </a:b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WISSEN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FILME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5988" y="685690"/>
            <a:ext cx="1166812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BÄUME UND PFLANZEN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FEIERTAGE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2" action="ppaction://hlinksldjump"/>
              </a:rPr>
              <a:t>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501</Words>
  <Application>Microsoft Office PowerPoint</Application>
  <PresentationFormat>Bildschirmpräsentation (4:3)</PresentationFormat>
  <Paragraphs>125</Paragraphs>
  <Slides>69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69</vt:i4>
      </vt:variant>
    </vt:vector>
  </HeadingPairs>
  <TitlesOfParts>
    <vt:vector size="71" baseType="lpstr">
      <vt:lpstr>Default Design</vt:lpstr>
      <vt:lpstr>1_Default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Martha Dübbert</cp:lastModifiedBy>
  <cp:revision>138</cp:revision>
  <dcterms:created xsi:type="dcterms:W3CDTF">1999-10-07T17:16:48Z</dcterms:created>
  <dcterms:modified xsi:type="dcterms:W3CDTF">2020-06-15T12:53:18Z</dcterms:modified>
  <cp:category>Game Shows</cp:category>
</cp:coreProperties>
</file>