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92BA8-85AD-69BF-37BD-A1FB665FA961}" v="1434" dt="2020-04-01T16:14:08.513"/>
    <p1510:client id="{3AF9FA11-AD58-49BD-BFF0-1E25E33F250F}" v="9" dt="2020-04-01T16:16:26.634"/>
    <p1510:client id="{78C274E7-D9D6-0E07-3F4B-67B512F50EAC}" v="429" dt="2020-03-31T10:33:53.939"/>
    <p1510:client id="{8F43326B-07D8-9F3F-2C12-4677FF9B2051}" v="109" dt="2020-04-03T07:56:46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3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40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rin Bock" userId="S::katrin.bock@dpsg-koeln.de::9a6219f6-e3e8-4cb8-a8d8-043cf2419939" providerId="AD" clId="Web-{3AF9FA11-AD58-49BD-BFF0-1E25E33F250F}"/>
    <pc:docChg chg="modSld">
      <pc:chgData name="Katrin Bock" userId="S::katrin.bock@dpsg-koeln.de::9a6219f6-e3e8-4cb8-a8d8-043cf2419939" providerId="AD" clId="Web-{3AF9FA11-AD58-49BD-BFF0-1E25E33F250F}" dt="2020-04-01T16:16:26.634" v="8" actId="20577"/>
      <pc:docMkLst>
        <pc:docMk/>
      </pc:docMkLst>
      <pc:sldChg chg="modSp">
        <pc:chgData name="Katrin Bock" userId="S::katrin.bock@dpsg-koeln.de::9a6219f6-e3e8-4cb8-a8d8-043cf2419939" providerId="AD" clId="Web-{3AF9FA11-AD58-49BD-BFF0-1E25E33F250F}" dt="2020-04-01T16:16:02.634" v="4" actId="20577"/>
        <pc:sldMkLst>
          <pc:docMk/>
          <pc:sldMk cId="1577499883" sldId="256"/>
        </pc:sldMkLst>
        <pc:spChg chg="mod">
          <ac:chgData name="Katrin Bock" userId="S::katrin.bock@dpsg-koeln.de::9a6219f6-e3e8-4cb8-a8d8-043cf2419939" providerId="AD" clId="Web-{3AF9FA11-AD58-49BD-BFF0-1E25E33F250F}" dt="2020-04-01T16:16:02.634" v="4" actId="20577"/>
          <ac:spMkLst>
            <pc:docMk/>
            <pc:sldMk cId="1577499883" sldId="256"/>
            <ac:spMk id="2" creationId="{00000000-0000-0000-0000-000000000000}"/>
          </ac:spMkLst>
        </pc:spChg>
      </pc:sldChg>
      <pc:sldChg chg="modSp">
        <pc:chgData name="Katrin Bock" userId="S::katrin.bock@dpsg-koeln.de::9a6219f6-e3e8-4cb8-a8d8-043cf2419939" providerId="AD" clId="Web-{3AF9FA11-AD58-49BD-BFF0-1E25E33F250F}" dt="2020-04-01T16:16:24.946" v="6" actId="20577"/>
        <pc:sldMkLst>
          <pc:docMk/>
          <pc:sldMk cId="120424196" sldId="258"/>
        </pc:sldMkLst>
        <pc:spChg chg="mod">
          <ac:chgData name="Katrin Bock" userId="S::katrin.bock@dpsg-koeln.de::9a6219f6-e3e8-4cb8-a8d8-043cf2419939" providerId="AD" clId="Web-{3AF9FA11-AD58-49BD-BFF0-1E25E33F250F}" dt="2020-04-01T16:16:24.946" v="6" actId="20577"/>
          <ac:spMkLst>
            <pc:docMk/>
            <pc:sldMk cId="120424196" sldId="258"/>
            <ac:spMk id="7" creationId="{12C3690F-AB37-4243-914E-AFCB3B9045F6}"/>
          </ac:spMkLst>
        </pc:spChg>
      </pc:sldChg>
    </pc:docChg>
  </pc:docChgLst>
  <pc:docChgLst>
    <pc:chgData name="Denja Otte" userId="S::denja.otte@dpsg-koeln.de::f6aa5e61-ad8a-4ebf-b94d-3880d9c9603f" providerId="AD" clId="Web-{8F43326B-07D8-9F3F-2C12-4677FF9B2051}"/>
    <pc:docChg chg="modSld">
      <pc:chgData name="Denja Otte" userId="S::denja.otte@dpsg-koeln.de::f6aa5e61-ad8a-4ebf-b94d-3880d9c9603f" providerId="AD" clId="Web-{8F43326B-07D8-9F3F-2C12-4677FF9B2051}" dt="2020-04-03T07:56:46.222" v="105" actId="1076"/>
      <pc:docMkLst>
        <pc:docMk/>
      </pc:docMkLst>
      <pc:sldChg chg="addSp modSp">
        <pc:chgData name="Denja Otte" userId="S::denja.otte@dpsg-koeln.de::f6aa5e61-ad8a-4ebf-b94d-3880d9c9603f" providerId="AD" clId="Web-{8F43326B-07D8-9F3F-2C12-4677FF9B2051}" dt="2020-04-03T07:56:46.222" v="105" actId="1076"/>
        <pc:sldMkLst>
          <pc:docMk/>
          <pc:sldMk cId="1814005483" sldId="257"/>
        </pc:sldMkLst>
        <pc:spChg chg="add mod">
          <ac:chgData name="Denja Otte" userId="S::denja.otte@dpsg-koeln.de::f6aa5e61-ad8a-4ebf-b94d-3880d9c9603f" providerId="AD" clId="Web-{8F43326B-07D8-9F3F-2C12-4677FF9B2051}" dt="2020-04-03T07:56:46.222" v="105" actId="1076"/>
          <ac:spMkLst>
            <pc:docMk/>
            <pc:sldMk cId="1814005483" sldId="257"/>
            <ac:spMk id="3" creationId="{736BC5D3-28B4-4692-A7D9-15B5B40730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15.xml"/><Relationship Id="rId15" Type="http://schemas.openxmlformats.org/officeDocument/2006/relationships/slide" Target="slide10.xml"/><Relationship Id="rId10" Type="http://schemas.openxmlformats.org/officeDocument/2006/relationships/slide" Target="slide5.xml"/><Relationship Id="rId4" Type="http://schemas.openxmlformats.org/officeDocument/2006/relationships/slide" Target="slide11.xml"/><Relationship Id="rId9" Type="http://schemas.openxmlformats.org/officeDocument/2006/relationships/slide" Target="slide16.xml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600" dirty="0">
                <a:solidFill>
                  <a:srgbClr val="00B050"/>
                </a:solidFill>
                <a:ea typeface="+mj-lt"/>
                <a:cs typeface="+mj-lt"/>
              </a:rPr>
              <a:t>Wie viel weißt Du über unsere Umwelt?</a:t>
            </a:r>
            <a:endParaRPr lang="de-DE" sz="6600" dirty="0">
              <a:solidFill>
                <a:srgbClr val="00B05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920243"/>
            <a:ext cx="9144000" cy="893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z="6000" dirty="0">
                <a:solidFill>
                  <a:srgbClr val="00B050"/>
                </a:solidFill>
                <a:cs typeface="Calibri"/>
              </a:rPr>
              <a:t>DAS QUIZ</a:t>
            </a:r>
          </a:p>
        </p:txBody>
      </p:sp>
      <p:pic>
        <p:nvPicPr>
          <p:cNvPr id="4" name="Grafik 4" descr="Ein Bild, das Zeichnung, Schild enthält.&#10;&#10;Mit sehr hoher Zuverlässigkeit generierte Beschreibung">
            <a:extLst>
              <a:ext uri="{FF2B5EF4-FFF2-40B4-BE49-F238E27FC236}">
                <a16:creationId xmlns:a16="http://schemas.microsoft.com/office/drawing/2014/main" id="{F00DE30E-25FD-4F7D-8D14-ECB282440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91" y="5224285"/>
            <a:ext cx="3734843" cy="137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"Energie &amp; Ressourcen"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400</a:t>
            </a:r>
            <a:r>
              <a:rPr lang="de-DE" sz="2400">
                <a:ea typeface="+mn-lt"/>
                <a:cs typeface="+mn-lt"/>
              </a:rPr>
              <a:t>: Der „Earth Overshoot Day“ ist der Tag, an dem...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82595"/>
              </p:ext>
            </p:extLst>
          </p:nvPr>
        </p:nvGraphicFramePr>
        <p:xfrm>
          <a:off x="2175314" y="3390098"/>
          <a:ext cx="7856410" cy="262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so viele Menschen auf der Erde leben, dass wir sie nicht mehr ernähren können</a:t>
                      </a:r>
                      <a:endParaRPr lang="de-DE" sz="20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B) </a:t>
                      </a:r>
                      <a:r>
                        <a:rPr lang="de-DE" sz="2000" b="0" i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wir alle natürlichen </a:t>
                      </a:r>
                      <a:r>
                        <a:rPr lang="de-DE" sz="2000" b="0" i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Ressourcen aufgebraucht haben, die die Erde innerhalb eines Jahres regenerieren und nachhaltig zur Verfügung stellen kann.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 b="0" i="0" u="none" strike="noStrike" noProof="0">
                          <a:effectLst/>
                          <a:latin typeface="Calibri"/>
                        </a:rPr>
                        <a:t>keine erneuerbaren Energien produziert werden.</a:t>
                      </a:r>
                      <a:endParaRPr lang="de-DE" sz="20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mehr Menschen durch Folgen des Klimawandels sterben als neue Menschen geboren werden</a:t>
                      </a:r>
                      <a:endParaRPr lang="de-DE" sz="2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5A8D1426-AF99-8340-AE7E-2EC150E19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29A2293-00BB-CB47-A057-E158AA967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27806"/>
              </p:ext>
            </p:extLst>
          </p:nvPr>
        </p:nvGraphicFramePr>
        <p:xfrm>
          <a:off x="2175314" y="3390098"/>
          <a:ext cx="7856410" cy="262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so viele Menschen auf der Erde leben, dass wir sie nicht mehr ernähren können</a:t>
                      </a:r>
                      <a:endParaRPr lang="de-DE" sz="20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B) </a:t>
                      </a:r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wir alle natürlichen Ressourcen aufgebraucht haben, die die Erde innerhalb eines Jahres regenerieren und nachhaltig zur Verfügung stellen kann.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keine erneuerbaren Energien produziert werden.</a:t>
                      </a:r>
                      <a:endParaRPr lang="de-DE" sz="20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mehr Menschen durch Folgen des Klimawandels sterben als neue Menschen geboren werden</a:t>
                      </a:r>
                      <a:endParaRPr lang="de-DE" sz="20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35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"Ernährung"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100</a:t>
            </a:r>
            <a:r>
              <a:rPr lang="de-DE" sz="2400">
                <a:ea typeface="+mn-lt"/>
                <a:cs typeface="+mn-lt"/>
              </a:rPr>
              <a:t>: Wie viel Prozent der landwirtschaftlich genutzten Flächen werden für Tierhaltung und Futtermittel verwendet?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40466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>
                          <a:effectLst/>
                          <a:latin typeface="Calibri"/>
                        </a:rPr>
                        <a:t> 36 %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45 %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 67 %</a:t>
                      </a:r>
                      <a:endParaRPr lang="de-DE" sz="2000" b="0" i="0" u="none" strike="noStrike" noProof="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</a:t>
                      </a:r>
                      <a:r>
                        <a:rPr lang="de-DE" sz="2000" b="0" i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83 %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B25C74F0-D626-AA48-AFA9-B125246D9F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9B46692-0C3C-F249-BD04-01B24AD92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21602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36 %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45 %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 67 %</a:t>
                      </a:r>
                      <a:endParaRPr lang="de-DE" sz="2000" b="0" i="0" u="none" strike="noStrike" noProof="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D) </a:t>
                      </a:r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"Ernährung"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200</a:t>
            </a:r>
            <a:r>
              <a:rPr lang="de-DE" sz="2400">
                <a:ea typeface="+mn-lt"/>
                <a:cs typeface="+mn-lt"/>
              </a:rPr>
              <a:t>: Die Produktion von einem Kilo Käse verursacht ungefähr so viel CO2, wie eine Autofahrt von …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98873"/>
              </p:ext>
            </p:extLst>
          </p:nvPr>
        </p:nvGraphicFramePr>
        <p:xfrm>
          <a:off x="2175314" y="3379360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</a:t>
                      </a:r>
                      <a:r>
                        <a:rPr lang="de-DE" sz="2000" b="0" i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71,4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36,2 km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 2,8 km</a:t>
                      </a:r>
                      <a:endParaRPr lang="de-DE" sz="2000" b="0" i="0" u="none" strike="noStrike" noProof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120,7 km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3AAAF714-D5C1-5449-B32D-30FC472ED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B8DF3D9-A385-A342-865B-F8B596237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73748"/>
              </p:ext>
            </p:extLst>
          </p:nvPr>
        </p:nvGraphicFramePr>
        <p:xfrm>
          <a:off x="2175314" y="3379360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A) </a:t>
                      </a:r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71,4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36,2 km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 2,8 km</a:t>
                      </a:r>
                      <a:endParaRPr lang="de-DE" sz="2000" b="0" i="0" u="none" strike="noStrike" noProof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120,7 km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83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"Ernährung"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300</a:t>
            </a:r>
            <a:r>
              <a:rPr lang="de-DE" sz="2400" dirty="0">
                <a:ea typeface="+mn-lt"/>
                <a:cs typeface="+mn-lt"/>
              </a:rPr>
              <a:t>: Wie viel CO</a:t>
            </a:r>
            <a:r>
              <a:rPr lang="de-DE" sz="2400" baseline="-25000" dirty="0">
                <a:ea typeface="+mn-lt"/>
                <a:cs typeface="+mn-lt"/>
              </a:rPr>
              <a:t>2</a:t>
            </a:r>
            <a:r>
              <a:rPr lang="de-DE" sz="2400" dirty="0">
                <a:ea typeface="+mn-lt"/>
                <a:cs typeface="+mn-lt"/>
              </a:rPr>
              <a:t> kannst Du einsparen, wenn Du einen Tag auf tierische Produkte verzichtest?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539375"/>
              </p:ext>
            </p:extLst>
          </p:nvPr>
        </p:nvGraphicFramePr>
        <p:xfrm>
          <a:off x="2175314" y="3385066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3 kg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5 kg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9 kg</a:t>
                      </a:r>
                      <a:endParaRPr lang="de-DE" sz="20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11 kg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6F2231F4-A0C3-5E46-B529-283C747E0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36ABE053-E816-CE40-BDCF-B4EA7EEB9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458688"/>
              </p:ext>
            </p:extLst>
          </p:nvPr>
        </p:nvGraphicFramePr>
        <p:xfrm>
          <a:off x="2175314" y="3385066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3 kg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5 kg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C)  9 kg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11 kg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4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"Ernährung"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400</a:t>
            </a:r>
            <a:r>
              <a:rPr lang="de-DE" sz="2400" dirty="0">
                <a:ea typeface="+mn-lt"/>
                <a:cs typeface="+mn-lt"/>
              </a:rPr>
              <a:t>: Für die Produktion von einem Kilo Rindfleisch wird ungefähr 16 Kilo Getreide benötigt. Wie viele Kalorien Fleisch bekommen wir zurück, wenn wir 100 Kalorien Nutzpflanzen an Tiere verfüttern?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738172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</a:t>
                      </a:r>
                      <a:r>
                        <a:rPr lang="de-DE" sz="2000" b="0" i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17 – 30 Kalorien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25 – 40 Kalorien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45 – 55 Kalorien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68 – 79 Kalorien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B5D4D7DB-7079-704A-A5EC-742D6743A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C377444F-6188-7041-A53C-9778CA662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07213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A) </a:t>
                      </a:r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17 – 30 Kalorien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25 – 40 Kalorien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45 – 55 Kalorien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68 – 79 Kalorien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"Verkehr"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100</a:t>
            </a:r>
            <a:r>
              <a:rPr lang="de-DE" sz="2400">
                <a:ea typeface="+mn-lt"/>
                <a:cs typeface="+mn-lt"/>
              </a:rPr>
              <a:t>: Wie viel Prozent der CO</a:t>
            </a:r>
            <a:r>
              <a:rPr lang="de-DE" sz="2400" baseline="-25000">
                <a:ea typeface="+mn-lt"/>
                <a:cs typeface="+mn-lt"/>
              </a:rPr>
              <a:t>2</a:t>
            </a:r>
            <a:r>
              <a:rPr lang="de-DE" sz="2400">
                <a:ea typeface="+mn-lt"/>
                <a:cs typeface="+mn-lt"/>
              </a:rPr>
              <a:t>-Emissionen werden vom Verkehr verursacht?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46619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</a:t>
                      </a:r>
                      <a:r>
                        <a:rPr lang="de-DE" sz="2000" b="0" i="0" u="none" strike="noStrike" noProof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20 –25 %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30 – 35 %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10 – 15 %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40 – 45 %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501F8195-2A06-8C49-B022-E5D177C3D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0E1F6A8D-6447-604A-B4AB-601EC766E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9437"/>
              </p:ext>
            </p:extLst>
          </p:nvPr>
        </p:nvGraphicFramePr>
        <p:xfrm>
          <a:off x="2175314" y="3390098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A) </a:t>
                      </a:r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20 –25 %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30 – 35 %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10 – 15 %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40 – 45 %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8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"Verkehr"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200</a:t>
            </a:r>
            <a:r>
              <a:rPr lang="de-DE" sz="2400" dirty="0">
                <a:ea typeface="+mn-lt"/>
                <a:cs typeface="+mn-lt"/>
              </a:rPr>
              <a:t>: Rund die Hälfte aller Autofahrten ist kürzer als 6 Kilometer. Wie viel Kohlenstoffdioxid könnten eingespart werden, wenn ein Drittel dieser Strecken mit dem Rad statt dem Auto zurückgelegt werden?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85193"/>
              </p:ext>
            </p:extLst>
          </p:nvPr>
        </p:nvGraphicFramePr>
        <p:xfrm>
          <a:off x="2175314" y="3881387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1,3 Millionen Tonnen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4,6 Millionen Tonnen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7,5 Millionen Tonnen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9,2 Millionen Tonnen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A29C930D-EA6E-7C44-92AF-02A2F5C97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1812C84-462A-3346-B286-772222F8D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66890"/>
              </p:ext>
            </p:extLst>
          </p:nvPr>
        </p:nvGraphicFramePr>
        <p:xfrm>
          <a:off x="2175314" y="3881387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1,3 Millionen Tonnen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4,6 Millionen Tonnen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C)  7,5 Millionen Tonnen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9,2 Millionen Tonnen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59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"Verkehr"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300</a:t>
            </a:r>
            <a:r>
              <a:rPr lang="de-DE" sz="2400" dirty="0">
                <a:ea typeface="+mn-lt"/>
                <a:cs typeface="+mn-lt"/>
              </a:rPr>
              <a:t>:  Raus in die große Welt! Aber am besten nicht mit dem Flugzeug! Um das Ziel von max. zwei Grad Erderwärmung zu halten, darf </a:t>
            </a:r>
            <a:r>
              <a:rPr lang="de-DE" sz="2400">
                <a:ea typeface="+mn-lt"/>
                <a:cs typeface="+mn-lt"/>
              </a:rPr>
              <a:t>jeder Mensche nur 2,3 t CO</a:t>
            </a:r>
            <a:r>
              <a:rPr lang="de-DE" sz="2400" baseline="-25000" dirty="0">
                <a:ea typeface="+mn-lt"/>
                <a:cs typeface="+mn-lt"/>
              </a:rPr>
              <a:t>2</a:t>
            </a:r>
            <a:r>
              <a:rPr lang="de-DE" sz="2400" dirty="0">
                <a:ea typeface="+mn-lt"/>
                <a:cs typeface="+mn-lt"/>
              </a:rPr>
              <a:t>pro Jahr produzieren. Eine Flugreise Berlin-Lissabon (Hin und Zurück) sorgt allein für ...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42500"/>
              </p:ext>
            </p:extLst>
          </p:nvPr>
        </p:nvGraphicFramePr>
        <p:xfrm>
          <a:off x="2175314" y="3881387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>
                          <a:effectLst/>
                          <a:latin typeface="Calibri"/>
                        </a:rPr>
                        <a:t> 0,5 t</a:t>
                      </a:r>
                      <a:endParaRPr lang="de-DE" sz="20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0,75 t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1,0 t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2,0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CF12D997-D2AF-734B-BC47-AFA6CE289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283D083-318B-8E47-9DDE-BD1421874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79876"/>
              </p:ext>
            </p:extLst>
          </p:nvPr>
        </p:nvGraphicFramePr>
        <p:xfrm>
          <a:off x="2175314" y="3881387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0,5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0,75 t</a:t>
                      </a:r>
                      <a:endParaRPr lang="de-DE" sz="20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C)  1,0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2,0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31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"Verkehr"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400</a:t>
            </a:r>
            <a:r>
              <a:rPr lang="de-DE" sz="2400">
                <a:ea typeface="+mn-lt"/>
                <a:cs typeface="+mn-lt"/>
              </a:rPr>
              <a:t>:  Wir leben über unsere CO</a:t>
            </a:r>
            <a:r>
              <a:rPr lang="de-DE" sz="2400" baseline="-25000">
                <a:ea typeface="+mn-lt"/>
                <a:cs typeface="+mn-lt"/>
              </a:rPr>
              <a:t>2</a:t>
            </a:r>
            <a:r>
              <a:rPr lang="de-DE" sz="2400">
                <a:ea typeface="+mn-lt"/>
                <a:cs typeface="+mn-lt"/>
              </a:rPr>
              <a:t>-Verhältnisse. Statt 2,3 t verursachte jeder Deutsche 2017 ...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63320"/>
              </p:ext>
            </p:extLst>
          </p:nvPr>
        </p:nvGraphicFramePr>
        <p:xfrm>
          <a:off x="2175314" y="3299861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 dirty="0">
                          <a:effectLst/>
                          <a:latin typeface="Calibri"/>
                        </a:rPr>
                        <a:t> 4,6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</a:t>
                      </a:r>
                      <a:r>
                        <a:rPr lang="de-DE" sz="2000" b="0" i="0" u="none" strike="noStrike" noProof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8,7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9,2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11,3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2EEC9E40-DB4E-FE41-96E6-D0D41E448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935452C-4AD6-EB45-8724-CCF34EAB3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58935"/>
              </p:ext>
            </p:extLst>
          </p:nvPr>
        </p:nvGraphicFramePr>
        <p:xfrm>
          <a:off x="2175314" y="3299861"/>
          <a:ext cx="785641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>
                          <a:effectLst/>
                        </a:rPr>
                        <a:t>A)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b="0" i="0" u="none" strike="noStrike" noProof="0">
                          <a:effectLst/>
                          <a:latin typeface="Calibri"/>
                        </a:rPr>
                        <a:t> 4,6 t</a:t>
                      </a:r>
                      <a:endParaRPr lang="de-DE" sz="2000" b="0" i="0" u="none" strike="noStrike" noProof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B) 8,7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C) </a:t>
                      </a:r>
                      <a:r>
                        <a:rPr lang="de-DE" sz="20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9,2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000" dirty="0">
                          <a:effectLst/>
                        </a:rPr>
                        <a:t>D) 11,3 t</a:t>
                      </a:r>
                      <a:endParaRPr lang="de-DE" sz="2000" b="0" i="0" u="none" strike="noStrike" noProof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18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EAB11878-B4BF-4C2F-9103-BAA8536F2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51530"/>
              </p:ext>
            </p:extLst>
          </p:nvPr>
        </p:nvGraphicFramePr>
        <p:xfrm>
          <a:off x="2011681" y="722376"/>
          <a:ext cx="8168639" cy="48509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4187008962"/>
                    </a:ext>
                  </a:extLst>
                </a:gridCol>
                <a:gridCol w="2061575">
                  <a:extLst>
                    <a:ext uri="{9D8B030D-6E8A-4147-A177-3AD203B41FA5}">
                      <a16:colId xmlns:a16="http://schemas.microsoft.com/office/drawing/2014/main" val="1965080304"/>
                    </a:ext>
                  </a:extLst>
                </a:gridCol>
                <a:gridCol w="2022744">
                  <a:extLst>
                    <a:ext uri="{9D8B030D-6E8A-4147-A177-3AD203B41FA5}">
                      <a16:colId xmlns:a16="http://schemas.microsoft.com/office/drawing/2014/main" val="1455290716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242288624"/>
                    </a:ext>
                  </a:extLst>
                </a:gridCol>
              </a:tblGrid>
              <a:tr h="848116"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  <a:p>
                      <a:pPr lvl="0" algn="ctr">
                        <a:buNone/>
                      </a:pPr>
                      <a:r>
                        <a:rPr lang="de-DE" sz="2800" dirty="0"/>
                        <a:t>Alltag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  <a:p>
                      <a:pPr lvl="0" algn="ctr">
                        <a:buNone/>
                      </a:pPr>
                      <a:r>
                        <a:rPr lang="de-DE" sz="2800" dirty="0"/>
                        <a:t>Energie &amp; Ressourcen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  <a:p>
                      <a:pPr lvl="0" algn="ctr">
                        <a:buNone/>
                      </a:pPr>
                      <a:r>
                        <a:rPr lang="de-DE" sz="2800" dirty="0"/>
                        <a:t>Ernährung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  <a:p>
                      <a:pPr lvl="0" algn="ctr">
                        <a:buNone/>
                      </a:pPr>
                      <a:r>
                        <a:rPr lang="de-DE" sz="2800" dirty="0"/>
                        <a:t>Verkehr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326370"/>
                  </a:ext>
                </a:extLst>
              </a:tr>
              <a:tr h="869836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2" action="ppaction://hlinksldjump"/>
                        </a:rPr>
                        <a:t>100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3" action="ppaction://hlinksldjump"/>
                        </a:rPr>
                        <a:t>100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4" action="ppaction://hlinksldjump"/>
                        </a:rPr>
                        <a:t>100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5" action="ppaction://hlinksldjump"/>
                        </a:rPr>
                        <a:t>100</a:t>
                      </a:r>
                      <a:endParaRPr lang="de-D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720062"/>
                  </a:ext>
                </a:extLst>
              </a:tr>
              <a:tr h="869836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6" action="ppaction://hlinksldjump"/>
                        </a:rPr>
                        <a:t>200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7" action="ppaction://hlinksldjump"/>
                        </a:rPr>
                        <a:t>200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8" action="ppaction://hlinksldjump"/>
                        </a:rPr>
                        <a:t>200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9" action="ppaction://hlinksldjump"/>
                        </a:rPr>
                        <a:t>200</a:t>
                      </a:r>
                      <a:endParaRPr lang="de-D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520397"/>
                  </a:ext>
                </a:extLst>
              </a:tr>
              <a:tr h="869836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0" action="ppaction://hlinksldjump"/>
                        </a:rPr>
                        <a:t>300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1" action="ppaction://hlinksldjump"/>
                        </a:rPr>
                        <a:t>300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2" action="ppaction://hlinksldjump"/>
                        </a:rPr>
                        <a:t>300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3" action="ppaction://hlinksldjump"/>
                        </a:rPr>
                        <a:t>300</a:t>
                      </a:r>
                      <a:endParaRPr lang="de-D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37779"/>
                  </a:ext>
                </a:extLst>
              </a:tr>
              <a:tr h="869836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4" action="ppaction://hlinksldjump"/>
                        </a:rPr>
                        <a:t>400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5" action="ppaction://hlinksldjump"/>
                        </a:rPr>
                        <a:t>400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6" action="ppaction://hlinksldjump"/>
                        </a:rPr>
                        <a:t>400</a:t>
                      </a:r>
                      <a:endParaRPr lang="de-D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hlinkClick r:id="rId17" action="ppaction://hlinksldjump"/>
                        </a:rPr>
                        <a:t>400</a:t>
                      </a:r>
                      <a:endParaRPr lang="de-D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114134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736BC5D3-28B4-4692-A7D9-15B5B40730C1}"/>
              </a:ext>
            </a:extLst>
          </p:cNvPr>
          <p:cNvSpPr txBox="1"/>
          <p:nvPr/>
        </p:nvSpPr>
        <p:spPr>
          <a:xfrm>
            <a:off x="5533292" y="6131169"/>
            <a:ext cx="66235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cs typeface="Calibri"/>
              </a:rPr>
              <a:t>Klickt auf die Zahlen, um zur Frage zu gelangen. Um wieder hierher zurück zu kommen klickt einfach auf unsere Logo auf den Folien :) </a:t>
            </a:r>
          </a:p>
        </p:txBody>
      </p:sp>
    </p:spTree>
    <p:extLst>
      <p:ext uri="{BB962C8B-B14F-4D97-AF65-F5344CB8AC3E}">
        <p14:creationId xmlns:p14="http://schemas.microsoft.com/office/powerpoint/2010/main" val="181400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90E7B5ED-1E4F-1A46-A345-61BE1F8BF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13511"/>
              </p:ext>
            </p:extLst>
          </p:nvPr>
        </p:nvGraphicFramePr>
        <p:xfrm>
          <a:off x="4090855" y="3385066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110 Liter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250 Liter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85 Liter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b="0" dirty="0">
                          <a:solidFill>
                            <a:schemeClr val="tx1"/>
                          </a:solidFill>
                          <a:effectLst/>
                        </a:rPr>
                        <a:t>D) </a:t>
                      </a:r>
                      <a:r>
                        <a:rPr lang="de-DE" sz="2400" b="0" dirty="0">
                          <a:solidFill>
                            <a:srgbClr val="A9D28E"/>
                          </a:solidFill>
                          <a:effectLst/>
                        </a:rPr>
                        <a:t>130 Liter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2062414" y="663742"/>
            <a:ext cx="83579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"Alltag"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942097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100</a:t>
            </a:r>
            <a:r>
              <a:rPr lang="de-DE" sz="2400" dirty="0">
                <a:ea typeface="+mn-lt"/>
                <a:cs typeface="+mn-lt"/>
              </a:rPr>
              <a:t>: Wie viel Wasser verbraucht eine Person pro Tag im Durchschnitt (in Deutschland)?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6285"/>
              </p:ext>
            </p:extLst>
          </p:nvPr>
        </p:nvGraphicFramePr>
        <p:xfrm>
          <a:off x="4090855" y="3385066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110 Liter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250 Liter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85 Liter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</a:t>
                      </a:r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130 Liter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C596E271-5328-2244-B1BD-803914616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42" y="6194258"/>
            <a:ext cx="1141279" cy="42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2062414" y="663742"/>
            <a:ext cx="83579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"Alltag"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088349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942097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200</a:t>
            </a:r>
            <a:r>
              <a:rPr lang="de-DE" sz="2400" dirty="0">
                <a:ea typeface="+mn-lt"/>
                <a:cs typeface="+mn-lt"/>
              </a:rPr>
              <a:t>: Wie viel Müll hat eine Person im Jahr 2017 durchschnittlich produziert (in Deutschland)?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088349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38878"/>
              </p:ext>
            </p:extLst>
          </p:nvPr>
        </p:nvGraphicFramePr>
        <p:xfrm>
          <a:off x="4088349" y="3200400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247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395 kg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C) </a:t>
                      </a:r>
                      <a:r>
                        <a:rPr lang="de-DE" sz="2400" dirty="0">
                          <a:solidFill>
                            <a:srgbClr val="A9D28E"/>
                          </a:solidFill>
                          <a:effectLst/>
                        </a:rPr>
                        <a:t>633 kg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957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9FF69A90-A304-A346-B53D-9200E9332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42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DE4064D-7A30-0E4C-9127-7C5D8C325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106208"/>
              </p:ext>
            </p:extLst>
          </p:nvPr>
        </p:nvGraphicFramePr>
        <p:xfrm>
          <a:off x="4088349" y="3200400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247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395 kg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C) 633 kg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957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38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2062414" y="663742"/>
            <a:ext cx="83579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"Alltag"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942097" y="2112545"/>
            <a:ext cx="859856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300</a:t>
            </a:r>
            <a:r>
              <a:rPr lang="de-DE" sz="2400" dirty="0">
                <a:ea typeface="+mn-lt"/>
                <a:cs typeface="+mn-lt"/>
              </a:rPr>
              <a:t>: Welches der vier Länder hat den höchsten CO</a:t>
            </a:r>
            <a:r>
              <a:rPr lang="de-DE" sz="2400" baseline="-25000" dirty="0">
                <a:ea typeface="+mn-lt"/>
                <a:cs typeface="+mn-lt"/>
              </a:rPr>
              <a:t>2</a:t>
            </a:r>
            <a:r>
              <a:rPr lang="de-DE" sz="2400" dirty="0">
                <a:ea typeface="+mn-lt"/>
                <a:cs typeface="+mn-lt"/>
              </a:rPr>
              <a:t>-Verbrauch?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43161"/>
              </p:ext>
            </p:extLst>
          </p:nvPr>
        </p:nvGraphicFramePr>
        <p:xfrm>
          <a:off x="4090855" y="3385066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Deutschland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Russland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</a:t>
                      </a:r>
                      <a:r>
                        <a:rPr lang="de-DE" sz="24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China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USA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1BC7A412-A150-CB4B-B3BA-4397AD39E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42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C5956F03-E4DD-924F-B4C1-92DD0DDF5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70455"/>
              </p:ext>
            </p:extLst>
          </p:nvPr>
        </p:nvGraphicFramePr>
        <p:xfrm>
          <a:off x="4090855" y="3385066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Deutschland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Russland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</a:t>
                      </a:r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China</a:t>
                      </a:r>
                      <a:r>
                        <a:rPr lang="de-DE" sz="24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USA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22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2062414" y="663742"/>
            <a:ext cx="83579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"Alltag"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088349" y="356778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942097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  <a:ea typeface="+mn-lt"/>
                <a:cs typeface="+mn-lt"/>
              </a:rPr>
              <a:t>400</a:t>
            </a:r>
            <a:r>
              <a:rPr lang="de-DE" sz="2400" dirty="0">
                <a:ea typeface="+mn-lt"/>
                <a:cs typeface="+mn-lt"/>
              </a:rPr>
              <a:t>: Wir leben über unsere CO2-Verhältnisse. Statt 2,3 t verursachte jeder Deutsche 2017 ...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088349" y="356778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999066"/>
              </p:ext>
            </p:extLst>
          </p:nvPr>
        </p:nvGraphicFramePr>
        <p:xfrm>
          <a:off x="4088349" y="3295249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4,6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B) </a:t>
                      </a:r>
                      <a:r>
                        <a:rPr lang="de-DE" sz="24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8,7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9,2 t</a:t>
                      </a:r>
                      <a:endParaRPr lang="de-DE" sz="2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11,3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9427AF97-9B80-1646-A111-FE785A24E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742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D1106F57-21C8-5F47-8E70-52D48B4A2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760786"/>
              </p:ext>
            </p:extLst>
          </p:nvPr>
        </p:nvGraphicFramePr>
        <p:xfrm>
          <a:off x="4088349" y="3295249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4,6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B) 8,7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9,2 t</a:t>
                      </a:r>
                      <a:endParaRPr lang="de-DE" sz="2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11,3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39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764131" y="643689"/>
            <a:ext cx="873893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  <a:cs typeface="Calibri"/>
              </a:rPr>
              <a:t>Fragenkategorie "Energie &amp;Ressourcen"</a:t>
            </a:r>
            <a:endParaRPr lang="de-DE" sz="4000" b="1" dirty="0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34314" y="2112545"/>
            <a:ext cx="859856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100</a:t>
            </a:r>
            <a:r>
              <a:rPr lang="de-DE" sz="2400">
                <a:ea typeface="+mn-lt"/>
                <a:cs typeface="+mn-lt"/>
              </a:rPr>
              <a:t>: Nenne 3 Möglichkeiten von erneuerbaren Energien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03460"/>
              </p:ext>
            </p:extLst>
          </p:nvPr>
        </p:nvGraphicFramePr>
        <p:xfrm>
          <a:off x="2067928" y="3390098"/>
          <a:ext cx="4301052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4799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2076253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endParaRPr lang="de-DE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de-DE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endParaRPr lang="de-DE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de-DE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7C69392F-BD87-4526-9696-96494406F37C}"/>
              </a:ext>
            </a:extLst>
          </p:cNvPr>
          <p:cNvSpPr txBox="1"/>
          <p:nvPr/>
        </p:nvSpPr>
        <p:spPr>
          <a:xfrm>
            <a:off x="4761998" y="3090111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cs typeface="Calibri"/>
              </a:rPr>
              <a:t>Mögliche Antworten: </a:t>
            </a:r>
            <a:r>
              <a:rPr lang="de-DE" dirty="0">
                <a:ea typeface="+mn-lt"/>
                <a:cs typeface="+mn-lt"/>
              </a:rPr>
              <a:t>Bioenergie (Biomasse), Geothermie, Wasserkraft, Meeresenergie, Sonnenenergie</a:t>
            </a:r>
            <a:endParaRPr lang="de-DE" dirty="0">
              <a:cs typeface="Calibri"/>
            </a:endParaRPr>
          </a:p>
        </p:txBody>
      </p:sp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0C095031-B9E8-2344-B229-7A80A81A3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959" y="6194258"/>
            <a:ext cx="1141279" cy="42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0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"Energie &amp; Ressourcen"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200</a:t>
            </a:r>
            <a:r>
              <a:rPr lang="de-DE" sz="2400">
                <a:ea typeface="+mn-lt"/>
                <a:cs typeface="+mn-lt"/>
              </a:rPr>
              <a:t>: Aus welchem Bereich kommt der Begriff der „Nachhaltigkeit“?</a:t>
            </a:r>
            <a:endParaRPr lang="de-DE" sz="2400" dirty="0">
              <a:ea typeface="+mn-lt"/>
              <a:cs typeface="+mn-lt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875065"/>
              </p:ext>
            </p:extLst>
          </p:nvPr>
        </p:nvGraphicFramePr>
        <p:xfrm>
          <a:off x="2175314" y="3385066"/>
          <a:ext cx="785641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Ernährungswissenschaft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B) Energietechnik</a:t>
                      </a:r>
                      <a:endParaRPr lang="de-DE" sz="24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C) </a:t>
                      </a:r>
                      <a:r>
                        <a:rPr lang="de-DE" sz="240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Forstwirtschaft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Politikwissenschaft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CC08DAD4-519F-7D4E-9051-A70E39B69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565C905-4398-0743-B323-373A5AD12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44115"/>
              </p:ext>
            </p:extLst>
          </p:nvPr>
        </p:nvGraphicFramePr>
        <p:xfrm>
          <a:off x="2175314" y="3385066"/>
          <a:ext cx="785641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 Ernährungswissenschaft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B) Energietechnik</a:t>
                      </a:r>
                      <a:endParaRPr lang="de-DE" sz="24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</a:t>
                      </a:r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Forstwirtschaft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Politikwissenschaft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36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0787752-DD0E-4252-99B6-4BABD543052F}"/>
              </a:ext>
            </a:extLst>
          </p:cNvPr>
          <p:cNvSpPr txBox="1"/>
          <p:nvPr/>
        </p:nvSpPr>
        <p:spPr>
          <a:xfrm>
            <a:off x="1678907" y="643689"/>
            <a:ext cx="884922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4000" b="1">
                <a:solidFill>
                  <a:srgbClr val="00B050"/>
                </a:solidFill>
                <a:cs typeface="Calibri"/>
              </a:rPr>
              <a:t>Fragenkategorie "Energie &amp; Ressourcen"</a:t>
            </a:r>
            <a:endParaRPr lang="de-DE" sz="4000" b="1">
              <a:solidFill>
                <a:srgbClr val="00B05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B87FD69-593F-47C1-9173-D5D56A5A83C1}"/>
              </a:ext>
            </a:extLst>
          </p:cNvPr>
          <p:cNvSpPr txBox="1"/>
          <p:nvPr/>
        </p:nvSpPr>
        <p:spPr>
          <a:xfrm>
            <a:off x="2160276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3690F-AB37-4243-914E-AFCB3B9045F6}"/>
              </a:ext>
            </a:extLst>
          </p:cNvPr>
          <p:cNvSpPr txBox="1"/>
          <p:nvPr/>
        </p:nvSpPr>
        <p:spPr>
          <a:xfrm>
            <a:off x="1804235" y="2112545"/>
            <a:ext cx="859856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400">
                <a:solidFill>
                  <a:srgbClr val="00B050"/>
                </a:solidFill>
                <a:ea typeface="+mn-lt"/>
                <a:cs typeface="+mn-lt"/>
              </a:rPr>
              <a:t>300</a:t>
            </a:r>
            <a:r>
              <a:rPr lang="de-DE" sz="2400">
                <a:ea typeface="+mn-lt"/>
                <a:cs typeface="+mn-lt"/>
              </a:rPr>
              <a:t>: Wie groß ist der Anteil der erneuerbaren Energien am deutschen Bruttostromverbrauch im Jahr 2018?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85E8B4-47FA-4FB4-A22F-F0BD01D8402D}"/>
              </a:ext>
            </a:extLst>
          </p:cNvPr>
          <p:cNvSpPr txBox="1"/>
          <p:nvPr/>
        </p:nvSpPr>
        <p:spPr>
          <a:xfrm>
            <a:off x="2160276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de-DE" dirty="0">
              <a:cs typeface="Calibri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D65ED0C-0065-4314-9D63-849DE6F9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75280"/>
              </p:ext>
            </p:extLst>
          </p:nvPr>
        </p:nvGraphicFramePr>
        <p:xfrm>
          <a:off x="2160276" y="3200400"/>
          <a:ext cx="785641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</a:t>
                      </a:r>
                      <a:r>
                        <a:rPr lang="de-DE" sz="24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37,8 %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B) 46,3 %</a:t>
                      </a:r>
                      <a:endParaRPr lang="de-DE" sz="24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C) 52,2 %</a:t>
                      </a:r>
                      <a:endParaRPr lang="de-DE" sz="24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59,1 %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  <p:pic>
        <p:nvPicPr>
          <p:cNvPr id="8" name="Grafik 4" descr="Ein Bild, das Zeichnung, Schild enthält.&#10;&#10;Mit sehr hoher Zuverlässigkeit generierte Beschreibung">
            <a:hlinkClick r:id="rId2" action="ppaction://hlinksldjump"/>
            <a:extLst>
              <a:ext uri="{FF2B5EF4-FFF2-40B4-BE49-F238E27FC236}">
                <a16:creationId xmlns:a16="http://schemas.microsoft.com/office/drawing/2014/main" id="{7213876E-9226-294B-AD90-BCF8F9F8D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880" y="6194258"/>
            <a:ext cx="1141279" cy="420943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FD96102-641E-BB4F-B9EE-7BCC3C623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7402"/>
              </p:ext>
            </p:extLst>
          </p:nvPr>
        </p:nvGraphicFramePr>
        <p:xfrm>
          <a:off x="2160276" y="3200400"/>
          <a:ext cx="785641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7861">
                  <a:extLst>
                    <a:ext uri="{9D8B030D-6E8A-4147-A177-3AD203B41FA5}">
                      <a16:colId xmlns:a16="http://schemas.microsoft.com/office/drawing/2014/main" val="1708025820"/>
                    </a:ext>
                  </a:extLst>
                </a:gridCol>
                <a:gridCol w="3908549">
                  <a:extLst>
                    <a:ext uri="{9D8B030D-6E8A-4147-A177-3AD203B41FA5}">
                      <a16:colId xmlns:a16="http://schemas.microsoft.com/office/drawing/2014/main" val="39133798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A)</a:t>
                      </a:r>
                      <a:r>
                        <a:rPr lang="de-DE" sz="24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de-DE" sz="2400" dirty="0">
                          <a:solidFill>
                            <a:schemeClr val="tx1"/>
                          </a:solidFill>
                          <a:effectLst/>
                        </a:rPr>
                        <a:t>37,8 %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>
                          <a:effectLst/>
                        </a:rPr>
                        <a:t>B) 46,3 %</a:t>
                      </a:r>
                      <a:endParaRPr lang="de-DE" sz="24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216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C) 52,2 %</a:t>
                      </a:r>
                      <a:endParaRPr lang="de-DE" sz="24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de-DE" sz="2400" dirty="0">
                          <a:effectLst/>
                        </a:rPr>
                        <a:t>D) 59,1 %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8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44435D435B154786BC46E0FAC166E2" ma:contentTypeVersion="10" ma:contentTypeDescription="Ein neues Dokument erstellen." ma:contentTypeScope="" ma:versionID="8fad4ae1bf75e473517a78386dc0d4b8">
  <xsd:schema xmlns:xsd="http://www.w3.org/2001/XMLSchema" xmlns:xs="http://www.w3.org/2001/XMLSchema" xmlns:p="http://schemas.microsoft.com/office/2006/metadata/properties" xmlns:ns2="1500deea-de52-49e9-8a3c-d88a2a28dec0" xmlns:ns3="a4bdb2bb-c68b-4d58-9a37-8ddae8380a94" targetNamespace="http://schemas.microsoft.com/office/2006/metadata/properties" ma:root="true" ma:fieldsID="40db20387442c4d5fe1c4f8d556b42d9" ns2:_="" ns3:_="">
    <xsd:import namespace="1500deea-de52-49e9-8a3c-d88a2a28dec0"/>
    <xsd:import namespace="a4bdb2bb-c68b-4d58-9a37-8ddae8380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00deea-de52-49e9-8a3c-d88a2a28d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db2bb-c68b-4d58-9a37-8ddae8380a9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C43254-D460-4304-847D-64DB18345B6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CAE752-8D86-4C2D-8C2E-56C9D67666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00deea-de52-49e9-8a3c-d88a2a28dec0"/>
    <ds:schemaRef ds:uri="a4bdb2bb-c68b-4d58-9a37-8ddae8380a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921284-9376-4406-A8B1-E6682E7C89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</Words>
  <Application>Microsoft Office PowerPoint</Application>
  <PresentationFormat>Breitbild</PresentationFormat>
  <Paragraphs>179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</vt:lpstr>
      <vt:lpstr>Wie viel weißt Du über unsere Umwelt?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Denja Otte</cp:lastModifiedBy>
  <cp:revision>485</cp:revision>
  <dcterms:created xsi:type="dcterms:W3CDTF">2020-03-31T10:19:42Z</dcterms:created>
  <dcterms:modified xsi:type="dcterms:W3CDTF">2020-04-03T07:56:48Z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0x0101009744435D435B154786BC46E0FAC166E2</vt:lpwstr>
  </property>
</Properties>
</file>