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20.xml" ContentType="application/vnd.openxmlformats-officedocument.presentationml.slide+xml"/>
  <Override PartName="/ppt/slides/slide46.xml" ContentType="application/vnd.openxmlformats-officedocument.presentationml.slide+xml"/>
  <Override PartName="/ppt/slides/slide45.xml" ContentType="application/vnd.openxmlformats-officedocument.presentationml.slide+xml"/>
  <Override PartName="/ppt/slides/slide44.xml" ContentType="application/vnd.openxmlformats-officedocument.presentationml.slide+xml"/>
  <Override PartName="/ppt/slides/slide43.xml" ContentType="application/vnd.openxmlformats-officedocument.presentationml.slide+xml"/>
  <Override PartName="/ppt/slides/slide42.xml" ContentType="application/vnd.openxmlformats-officedocument.presentationml.slide+xml"/>
  <Override PartName="/ppt/slides/slide41.xml" ContentType="application/vnd.openxmlformats-officedocument.presentationml.slide+xml"/>
  <Override PartName="/ppt/slides/slide40.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5.xml" ContentType="application/vnd.openxmlformats-officedocument.presentationml.slide+xml"/>
  <Override PartName="/ppt/slides/slide54.xml" ContentType="application/vnd.openxmlformats-officedocument.presentationml.slide+xml"/>
  <Override PartName="/ppt/slides/slide53.xml" ContentType="application/vnd.openxmlformats-officedocument.presentationml.slide+xml"/>
  <Override PartName="/ppt/slides/slide52.xml" ContentType="application/vnd.openxmlformats-officedocument.presentationml.slide+xml"/>
  <Override PartName="/ppt/slides/slide51.xml" ContentType="application/vnd.openxmlformats-officedocument.presentationml.slide+xml"/>
  <Override PartName="/ppt/slides/slide50.xml" ContentType="application/vnd.openxmlformats-officedocument.presentationml.slide+xml"/>
  <Override PartName="/ppt/slides/slide39.xml" ContentType="application/vnd.openxmlformats-officedocument.presentationml.slide+xml"/>
  <Override PartName="/ppt/slides/slide38.xml" ContentType="application/vnd.openxmlformats-officedocument.presentationml.slide+xml"/>
  <Override PartName="/ppt/slides/slide37.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9.xml" ContentType="application/vnd.openxmlformats-officedocument.presentationml.slide+xml"/>
  <Override PartName="/ppt/slides/slide9.xml" ContentType="application/vnd.openxmlformats-officedocument.presentationml.slide+xml"/>
  <Override PartName="/ppt/slides/slide1.xml" ContentType="application/vnd.openxmlformats-officedocument.presentationml.slide+xml"/>
  <Override PartName="/ppt/slides/slide11.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12.xml" ContentType="application/vnd.openxmlformats-officedocument.presentationml.slide+xml"/>
  <Override PartName="/ppt/slides/slide15.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7.xml" ContentType="application/vnd.openxmlformats-officedocument.presentationml.slideLayout+xml"/>
  <Override PartName="/ppt/notesSlides/notesSlide1.xml" ContentType="application/vnd.openxmlformats-officedocument.presentationml.notesSlide+xml"/>
  <Override PartName="/ppt/slideLayouts/slideLayout16.xml" ContentType="application/vnd.openxmlformats-officedocument.presentationml.slideLayout+xml"/>
  <Override PartName="/ppt/commentAuthors.xml" ContentType="application/vnd.openxmlformats-officedocument.presentationml.commentAuthors+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0"/>
  </p:notesMasterIdLst>
  <p:sldIdLst>
    <p:sldId id="256" r:id="rId2"/>
    <p:sldId id="339" r:id="rId3"/>
    <p:sldId id="371" r:id="rId4"/>
    <p:sldId id="375" r:id="rId5"/>
    <p:sldId id="374" r:id="rId6"/>
    <p:sldId id="376" r:id="rId7"/>
    <p:sldId id="271" r:id="rId8"/>
    <p:sldId id="264" r:id="rId9"/>
    <p:sldId id="265" r:id="rId10"/>
    <p:sldId id="272" r:id="rId11"/>
    <p:sldId id="273" r:id="rId12"/>
    <p:sldId id="274" r:id="rId13"/>
    <p:sldId id="276" r:id="rId14"/>
    <p:sldId id="332" r:id="rId15"/>
    <p:sldId id="266" r:id="rId16"/>
    <p:sldId id="267" r:id="rId17"/>
    <p:sldId id="318" r:id="rId18"/>
    <p:sldId id="368" r:id="rId19"/>
    <p:sldId id="319" r:id="rId20"/>
    <p:sldId id="320" r:id="rId21"/>
    <p:sldId id="369" r:id="rId22"/>
    <p:sldId id="277" r:id="rId23"/>
    <p:sldId id="278" r:id="rId24"/>
    <p:sldId id="307" r:id="rId25"/>
    <p:sldId id="308" r:id="rId26"/>
    <p:sldId id="309" r:id="rId27"/>
    <p:sldId id="360" r:id="rId28"/>
    <p:sldId id="282" r:id="rId29"/>
    <p:sldId id="283" r:id="rId30"/>
    <p:sldId id="325" r:id="rId31"/>
    <p:sldId id="326" r:id="rId32"/>
    <p:sldId id="327" r:id="rId33"/>
    <p:sldId id="362" r:id="rId34"/>
    <p:sldId id="349" r:id="rId35"/>
    <p:sldId id="350" r:id="rId36"/>
    <p:sldId id="351" r:id="rId37"/>
    <p:sldId id="352" r:id="rId38"/>
    <p:sldId id="366" r:id="rId39"/>
    <p:sldId id="343" r:id="rId40"/>
    <p:sldId id="344" r:id="rId41"/>
    <p:sldId id="363" r:id="rId42"/>
    <p:sldId id="346" r:id="rId43"/>
    <p:sldId id="345" r:id="rId44"/>
    <p:sldId id="347" r:id="rId45"/>
    <p:sldId id="364" r:id="rId46"/>
    <p:sldId id="302" r:id="rId47"/>
    <p:sldId id="303" r:id="rId48"/>
    <p:sldId id="322" r:id="rId49"/>
    <p:sldId id="324" r:id="rId50"/>
    <p:sldId id="367" r:id="rId51"/>
    <p:sldId id="353" r:id="rId52"/>
    <p:sldId id="354" r:id="rId53"/>
    <p:sldId id="355" r:id="rId54"/>
    <p:sldId id="356" r:id="rId55"/>
    <p:sldId id="357" r:id="rId56"/>
    <p:sldId id="358" r:id="rId57"/>
    <p:sldId id="365" r:id="rId58"/>
    <p:sldId id="262" r:id="rId59"/>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96"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nika" initials="A" lastIdx="9" clrIdx="0"/>
  <p:cmAuthor id="1" name="Katharina Messerer" initials="KM" lastIdx="161" clrIdx="1">
    <p:extLst>
      <p:ext uri="{19B8F6BF-5375-455C-9EA6-DF929625EA0E}">
        <p15:presenceInfo xmlns:p15="http://schemas.microsoft.com/office/powerpoint/2012/main" userId="df32f8dafc3ca0e9" providerId="Windows Live"/>
      </p:ext>
    </p:extLst>
  </p:cmAuthor>
  <p:cmAuthor id="2" name="Annika Gies" initials="AG" lastIdx="5" clrIdx="2">
    <p:extLst>
      <p:ext uri="{19B8F6BF-5375-455C-9EA6-DF929625EA0E}">
        <p15:presenceInfo xmlns:p15="http://schemas.microsoft.com/office/powerpoint/2012/main" userId="ff69c80b63b02c42" providerId="Windows Live"/>
      </p:ext>
    </p:extLst>
  </p:cmAuthor>
  <p:cmAuthor id="3" name="Simon Weihofen" initials="SW" lastIdx="5" clrIdx="3">
    <p:extLst>
      <p:ext uri="{19B8F6BF-5375-455C-9EA6-DF929625EA0E}">
        <p15:presenceInfo xmlns:p15="http://schemas.microsoft.com/office/powerpoint/2012/main" userId="be6f0948c85deb9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6C6C"/>
    <a:srgbClr val="9A4747"/>
    <a:srgbClr val="A45555"/>
    <a:srgbClr val="BD5F5F"/>
    <a:srgbClr val="703737"/>
    <a:srgbClr val="3A863C"/>
    <a:srgbClr val="7BB955"/>
    <a:srgbClr val="B1CD4B"/>
    <a:srgbClr val="6EA670"/>
    <a:srgbClr val="4F8D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270" autoAdjust="0"/>
    <p:restoredTop sz="93937" autoAdjust="0"/>
  </p:normalViewPr>
  <p:slideViewPr>
    <p:cSldViewPr>
      <p:cViewPr varScale="1">
        <p:scale>
          <a:sx n="132" d="100"/>
          <a:sy n="132" d="100"/>
        </p:scale>
        <p:origin x="636" y="132"/>
      </p:cViewPr>
      <p:guideLst>
        <p:guide orient="horz" pos="2296"/>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3840" y="84"/>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68" Type="http://schemas.openxmlformats.org/officeDocument/2006/relationships/customXml" Target="../customXml/item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customXml" Target="../customXml/item1.xml"/><Relationship Id="rId5" Type="http://schemas.openxmlformats.org/officeDocument/2006/relationships/slide" Target="slides/slide4.xml"/><Relationship Id="rId61" Type="http://schemas.openxmlformats.org/officeDocument/2006/relationships/commentAuthors" Target="commentAuthor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customXml" Target="../customXml/item2.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BC456C-24CB-4C42-9E11-C51CCEB0FE2F}" type="datetimeFigureOut">
              <a:rPr lang="en-GB" smtClean="0"/>
              <a:pPr/>
              <a:t>22/02/2018</a:t>
            </a:fld>
            <a:endParaRPr lang="en-GB" dirty="0"/>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6D03F3-A76D-40FA-8F42-A037DE9ED85C}" type="slidenum">
              <a:rPr lang="en-GB" smtClean="0"/>
              <a:pPr/>
              <a:t>‹Nr.›</a:t>
            </a:fld>
            <a:endParaRPr lang="en-GB" dirty="0"/>
          </a:p>
        </p:txBody>
      </p:sp>
    </p:spTree>
    <p:extLst>
      <p:ext uri="{BB962C8B-B14F-4D97-AF65-F5344CB8AC3E}">
        <p14:creationId xmlns:p14="http://schemas.microsoft.com/office/powerpoint/2010/main" val="35631008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8F6D03F3-A76D-40FA-8F42-A037DE9ED85C}" type="slidenum">
              <a:rPr lang="en-GB" smtClean="0"/>
              <a:pPr/>
              <a:t>2</a:t>
            </a:fld>
            <a:endParaRPr lang="en-GB" dirty="0"/>
          </a:p>
        </p:txBody>
      </p:sp>
    </p:spTree>
    <p:extLst>
      <p:ext uri="{BB962C8B-B14F-4D97-AF65-F5344CB8AC3E}">
        <p14:creationId xmlns:p14="http://schemas.microsoft.com/office/powerpoint/2010/main" val="32203689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17" name="Rechteck 16"/>
          <p:cNvSpPr/>
          <p:nvPr userDrawn="1"/>
        </p:nvSpPr>
        <p:spPr>
          <a:xfrm>
            <a:off x="0" y="4077072"/>
            <a:ext cx="9144000" cy="2780928"/>
          </a:xfrm>
          <a:prstGeom prst="rect">
            <a:avLst/>
          </a:prstGeom>
          <a:solidFill>
            <a:srgbClr val="4F8D2C"/>
          </a:solidFill>
          <a:ln>
            <a:solidFill>
              <a:srgbClr val="4F8D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0" name="Titel 1"/>
          <p:cNvSpPr>
            <a:spLocks noGrp="1"/>
          </p:cNvSpPr>
          <p:nvPr>
            <p:ph type="title" hasCustomPrompt="1"/>
          </p:nvPr>
        </p:nvSpPr>
        <p:spPr>
          <a:xfrm>
            <a:off x="457200" y="4653136"/>
            <a:ext cx="8229600" cy="939980"/>
          </a:xfrm>
          <a:prstGeom prst="rect">
            <a:avLst/>
          </a:prstGeom>
        </p:spPr>
        <p:txBody>
          <a:bodyPr anchor="b">
            <a:noAutofit/>
          </a:bodyPr>
          <a:lstStyle>
            <a:lvl1pPr algn="l">
              <a:defRPr sz="3200" b="1" baseline="0">
                <a:solidFill>
                  <a:schemeClr val="bg1"/>
                </a:solidFill>
              </a:defRPr>
            </a:lvl1pPr>
          </a:lstStyle>
          <a:p>
            <a:r>
              <a:rPr lang="de-DE" dirty="0"/>
              <a:t>Leitfaden zu Green Events in der DPSG	</a:t>
            </a:r>
          </a:p>
        </p:txBody>
      </p:sp>
      <p:sp>
        <p:nvSpPr>
          <p:cNvPr id="16" name="Textplatzhalter 15"/>
          <p:cNvSpPr>
            <a:spLocks noGrp="1"/>
          </p:cNvSpPr>
          <p:nvPr>
            <p:ph type="body" sz="quarter" idx="13" hasCustomPrompt="1"/>
          </p:nvPr>
        </p:nvSpPr>
        <p:spPr>
          <a:xfrm>
            <a:off x="457200" y="5615245"/>
            <a:ext cx="8229600" cy="755188"/>
          </a:xfrm>
          <a:prstGeom prst="rect">
            <a:avLst/>
          </a:prstGeom>
        </p:spPr>
        <p:txBody>
          <a:bodyPr>
            <a:normAutofit/>
          </a:bodyPr>
          <a:lstStyle>
            <a:lvl1pPr marL="0" indent="0">
              <a:buNone/>
              <a:defRPr sz="2400">
                <a:solidFill>
                  <a:schemeClr val="bg1"/>
                </a:solidFill>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pPr lvl="0"/>
            <a:r>
              <a:rPr lang="de-DE" dirty="0"/>
              <a:t>Nachhaltiges Veranstaltungsmanagement  </a:t>
            </a:r>
          </a:p>
          <a:p>
            <a:pPr lvl="0"/>
            <a:r>
              <a:rPr lang="de-DE" dirty="0"/>
              <a:t>bei Fahrten, Treffen und Lagern in der DPSG</a:t>
            </a:r>
          </a:p>
        </p:txBody>
      </p:sp>
      <p:sp>
        <p:nvSpPr>
          <p:cNvPr id="18" name="Rechteck 17"/>
          <p:cNvSpPr/>
          <p:nvPr userDrawn="1"/>
        </p:nvSpPr>
        <p:spPr>
          <a:xfrm>
            <a:off x="0" y="0"/>
            <a:ext cx="9144000" cy="407707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2" name="Grafik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59732" y="836712"/>
            <a:ext cx="4824536" cy="24492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0_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1988842"/>
            <a:ext cx="8229600" cy="3733873"/>
          </a:xfrm>
          <a:prstGeom prst="rect">
            <a:avLst/>
          </a:prstGeom>
        </p:spPr>
        <p:txBody>
          <a:bodyPr/>
          <a:lstStyle>
            <a:lvl1pPr>
              <a:defRPr lang="de-DE" sz="2400" dirty="0" smtClean="0"/>
            </a:lvl1pPr>
            <a:lvl2pPr>
              <a:defRPr lang="de-DE" dirty="0" smtClean="0"/>
            </a:lvl2pPr>
            <a:lvl3pPr>
              <a:defRPr lang="de-DE" dirty="0" smtClean="0"/>
            </a:lvl3pPr>
            <a:lvl4pPr>
              <a:defRPr lang="de-DE" dirty="0" smtClean="0"/>
            </a:lvl4pPr>
            <a:lvl5pPr>
              <a:defRPr lang="de-DE" dirty="0"/>
            </a:lvl5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10"/>
          </p:nvPr>
        </p:nvSpPr>
        <p:spPr>
          <a:xfrm>
            <a:off x="457200" y="6302731"/>
            <a:ext cx="2133600" cy="365125"/>
          </a:xfrm>
        </p:spPr>
        <p:txBody>
          <a:bodyPr/>
          <a:lstStyle/>
          <a:p>
            <a:fld id="{F25435F0-BA0E-4B5A-A50D-11B9CEF7E1EC}" type="datetime1">
              <a:rPr lang="de-DE" smtClean="0"/>
              <a:pPr/>
              <a:t>22.02.2018</a:t>
            </a:fld>
            <a:endParaRPr lang="de-DE" dirty="0"/>
          </a:p>
        </p:txBody>
      </p:sp>
      <p:sp>
        <p:nvSpPr>
          <p:cNvPr id="6" name="Foliennummernplatzhalter 5"/>
          <p:cNvSpPr>
            <a:spLocks noGrp="1"/>
          </p:cNvSpPr>
          <p:nvPr>
            <p:ph type="sldNum" sz="quarter" idx="12"/>
          </p:nvPr>
        </p:nvSpPr>
        <p:spPr>
          <a:xfrm>
            <a:off x="6553200" y="6302731"/>
            <a:ext cx="2133600" cy="365125"/>
          </a:xfrm>
        </p:spPr>
        <p:txBody>
          <a:bodyPr/>
          <a:lstStyle/>
          <a:p>
            <a:fld id="{6C6AE60A-B69C-4790-82F7-3882EDF23186}" type="slidenum">
              <a:rPr lang="de-DE" smtClean="0"/>
              <a:pPr/>
              <a:t>‹Nr.›</a:t>
            </a:fld>
            <a:endParaRPr lang="de-DE" dirty="0"/>
          </a:p>
        </p:txBody>
      </p:sp>
      <p:sp>
        <p:nvSpPr>
          <p:cNvPr id="12" name="Inhaltsplatzhalter 2"/>
          <p:cNvSpPr>
            <a:spLocks noGrp="1"/>
          </p:cNvSpPr>
          <p:nvPr>
            <p:ph idx="16" hasCustomPrompt="1"/>
          </p:nvPr>
        </p:nvSpPr>
        <p:spPr>
          <a:xfrm>
            <a:off x="457200" y="1196753"/>
            <a:ext cx="8229600" cy="576064"/>
          </a:xfrm>
          <a:prstGeom prst="rect">
            <a:avLst/>
          </a:prstGeom>
          <a:noFill/>
          <a:ln>
            <a:noFill/>
          </a:ln>
          <a:effectLst>
            <a:outerShdw dist="12700" dir="5400000" algn="t" rotWithShape="0">
              <a:srgbClr val="4F8D2C"/>
            </a:outerShdw>
          </a:effectLst>
        </p:spPr>
        <p:txBody>
          <a:bodyPr anchor="ctr">
            <a:normAutofit/>
          </a:bodyPr>
          <a:lstStyle>
            <a:lvl1pPr marL="0" indent="0" algn="ctr">
              <a:buNone/>
              <a:defRPr sz="2800" b="0">
                <a:solidFill>
                  <a:srgbClr val="4F8D2C"/>
                </a:solidFill>
              </a:defRPr>
            </a:lvl1pPr>
          </a:lstStyle>
          <a:p>
            <a:pPr lvl="0"/>
            <a:r>
              <a:rPr lang="de-DE" dirty="0"/>
              <a:t>Headline</a:t>
            </a:r>
          </a:p>
        </p:txBody>
      </p:sp>
      <p:sp>
        <p:nvSpPr>
          <p:cNvPr id="17" name="Textplatzhalter 15"/>
          <p:cNvSpPr>
            <a:spLocks noGrp="1"/>
          </p:cNvSpPr>
          <p:nvPr>
            <p:ph type="body" sz="quarter" idx="14" hasCustomPrompt="1"/>
          </p:nvPr>
        </p:nvSpPr>
        <p:spPr>
          <a:xfrm>
            <a:off x="457200" y="548680"/>
            <a:ext cx="6096000" cy="432048"/>
          </a:xfrm>
          <a:prstGeom prst="rect">
            <a:avLst/>
          </a:prstGeom>
        </p:spPr>
        <p:txBody>
          <a:bodyPr anchor="ctr">
            <a:normAutofit/>
          </a:bodyPr>
          <a:lstStyle>
            <a:lvl1pPr marL="0" indent="0">
              <a:buNone/>
              <a:defRPr sz="2400">
                <a:solidFill>
                  <a:srgbClr val="4F8D2C"/>
                </a:solidFill>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r>
              <a:rPr lang="de-DE" dirty="0"/>
              <a:t>Subheadline 24 non-</a:t>
            </a:r>
            <a:r>
              <a:rPr lang="de-DE" dirty="0" err="1"/>
              <a:t>bold</a:t>
            </a:r>
            <a:endParaRPr lang="de-DE" dirty="0"/>
          </a:p>
        </p:txBody>
      </p:sp>
      <p:sp>
        <p:nvSpPr>
          <p:cNvPr id="18" name="Textplatzhalter 15"/>
          <p:cNvSpPr>
            <a:spLocks noGrp="1"/>
          </p:cNvSpPr>
          <p:nvPr>
            <p:ph type="body" sz="quarter" idx="20" hasCustomPrompt="1"/>
          </p:nvPr>
        </p:nvSpPr>
        <p:spPr>
          <a:xfrm>
            <a:off x="457200" y="10837"/>
            <a:ext cx="6096000" cy="753867"/>
          </a:xfrm>
          <a:prstGeom prst="rect">
            <a:avLst/>
          </a:prstGeom>
        </p:spPr>
        <p:txBody>
          <a:bodyPr anchor="ctr">
            <a:normAutofit/>
          </a:bodyPr>
          <a:lstStyle>
            <a:lvl1pPr marL="0" indent="0">
              <a:buNone/>
              <a:defRPr sz="3200" b="1">
                <a:solidFill>
                  <a:srgbClr val="4F8D2C"/>
                </a:solidFill>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pPr lvl="0"/>
            <a:r>
              <a:rPr lang="de-DE" dirty="0"/>
              <a:t>Headline 32 </a:t>
            </a:r>
            <a:r>
              <a:rPr lang="de-DE" dirty="0" err="1"/>
              <a:t>bold</a:t>
            </a:r>
            <a:endParaRPr lang="de-DE" dirty="0"/>
          </a:p>
        </p:txBody>
      </p:sp>
      <p:sp>
        <p:nvSpPr>
          <p:cNvPr id="9" name="Fußzeilenplatzhalter 4"/>
          <p:cNvSpPr>
            <a:spLocks noGrp="1"/>
          </p:cNvSpPr>
          <p:nvPr>
            <p:ph type="ftr" sz="quarter" idx="3"/>
          </p:nvPr>
        </p:nvSpPr>
        <p:spPr>
          <a:xfrm>
            <a:off x="2737893" y="6309320"/>
            <a:ext cx="367240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dirty="0"/>
              <a:t>Green Events – nachhaltige Veranstaltungen in der DPSG</a:t>
            </a:r>
          </a:p>
        </p:txBody>
      </p:sp>
      <p:cxnSp>
        <p:nvCxnSpPr>
          <p:cNvPr id="10" name="Gerade Verbindung 9"/>
          <p:cNvCxnSpPr/>
          <p:nvPr userDrawn="1"/>
        </p:nvCxnSpPr>
        <p:spPr>
          <a:xfrm>
            <a:off x="0" y="1124744"/>
            <a:ext cx="9252520" cy="0"/>
          </a:xfrm>
          <a:prstGeom prst="line">
            <a:avLst/>
          </a:prstGeom>
          <a:ln w="38100">
            <a:solidFill>
              <a:srgbClr val="4F8D2C"/>
            </a:solidFill>
          </a:ln>
        </p:spPr>
        <p:style>
          <a:lnRef idx="1">
            <a:schemeClr val="accent1"/>
          </a:lnRef>
          <a:fillRef idx="0">
            <a:schemeClr val="accent1"/>
          </a:fillRef>
          <a:effectRef idx="0">
            <a:schemeClr val="accent1"/>
          </a:effectRef>
          <a:fontRef idx="minor">
            <a:schemeClr val="tx1"/>
          </a:fontRef>
        </p:style>
      </p:cxnSp>
      <p:pic>
        <p:nvPicPr>
          <p:cNvPr id="11" name="Grafik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38199" y="188317"/>
            <a:ext cx="1584176" cy="804216"/>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1_Titel und Inhalt">
    <p:spTree>
      <p:nvGrpSpPr>
        <p:cNvPr id="1" name=""/>
        <p:cNvGrpSpPr/>
        <p:nvPr/>
      </p:nvGrpSpPr>
      <p:grpSpPr>
        <a:xfrm>
          <a:off x="0" y="0"/>
          <a:ext cx="0" cy="0"/>
          <a:chOff x="0" y="0"/>
          <a:chExt cx="0" cy="0"/>
        </a:xfrm>
      </p:grpSpPr>
      <p:sp>
        <p:nvSpPr>
          <p:cNvPr id="12" name="Inhaltsplatzhalter 2"/>
          <p:cNvSpPr>
            <a:spLocks noGrp="1"/>
          </p:cNvSpPr>
          <p:nvPr>
            <p:ph idx="16" hasCustomPrompt="1"/>
          </p:nvPr>
        </p:nvSpPr>
        <p:spPr>
          <a:xfrm>
            <a:off x="457200" y="1196753"/>
            <a:ext cx="8229600" cy="576064"/>
          </a:xfrm>
          <a:prstGeom prst="rect">
            <a:avLst/>
          </a:prstGeom>
          <a:noFill/>
          <a:ln>
            <a:noFill/>
          </a:ln>
          <a:effectLst>
            <a:outerShdw dist="12700" dir="5400000" algn="t" rotWithShape="0">
              <a:srgbClr val="4F8D2C"/>
            </a:outerShdw>
          </a:effectLst>
        </p:spPr>
        <p:txBody>
          <a:bodyPr anchor="ctr">
            <a:normAutofit/>
          </a:bodyPr>
          <a:lstStyle>
            <a:lvl1pPr marL="0" indent="0" algn="ctr">
              <a:buNone/>
              <a:defRPr sz="2800" b="0" u="none">
                <a:solidFill>
                  <a:schemeClr val="accent2">
                    <a:lumMod val="75000"/>
                  </a:schemeClr>
                </a:solidFill>
              </a:defRPr>
            </a:lvl1pPr>
          </a:lstStyle>
          <a:p>
            <a:pPr lvl="0"/>
            <a:r>
              <a:rPr lang="de-DE" dirty="0"/>
              <a:t>Headline</a:t>
            </a:r>
          </a:p>
        </p:txBody>
      </p:sp>
      <p:sp>
        <p:nvSpPr>
          <p:cNvPr id="3" name="Inhaltsplatzhalter 2"/>
          <p:cNvSpPr>
            <a:spLocks noGrp="1"/>
          </p:cNvSpPr>
          <p:nvPr>
            <p:ph idx="1"/>
          </p:nvPr>
        </p:nvSpPr>
        <p:spPr>
          <a:xfrm>
            <a:off x="457200" y="1988842"/>
            <a:ext cx="8229600" cy="3733873"/>
          </a:xfrm>
          <a:prstGeom prst="rect">
            <a:avLst/>
          </a:prstGeom>
        </p:spPr>
        <p:txBody>
          <a:bodyPr/>
          <a:lstStyle>
            <a:lvl1pPr>
              <a:defRPr lang="de-DE" sz="2400" dirty="0" smtClean="0"/>
            </a:lvl1pPr>
            <a:lvl2pPr>
              <a:defRPr lang="de-DE" dirty="0" smtClean="0"/>
            </a:lvl2pPr>
            <a:lvl3pPr>
              <a:defRPr lang="de-DE" dirty="0" smtClean="0"/>
            </a:lvl3pPr>
            <a:lvl4pPr>
              <a:defRPr lang="de-DE" dirty="0" smtClean="0"/>
            </a:lvl4pPr>
            <a:lvl5pPr>
              <a:defRPr lang="de-DE" dirty="0"/>
            </a:lvl5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10"/>
          </p:nvPr>
        </p:nvSpPr>
        <p:spPr>
          <a:xfrm>
            <a:off x="457200" y="6302731"/>
            <a:ext cx="2133600" cy="365125"/>
          </a:xfrm>
        </p:spPr>
        <p:txBody>
          <a:bodyPr/>
          <a:lstStyle/>
          <a:p>
            <a:fld id="{F25435F0-BA0E-4B5A-A50D-11B9CEF7E1EC}" type="datetime1">
              <a:rPr lang="de-DE" smtClean="0"/>
              <a:pPr/>
              <a:t>22.02.2018</a:t>
            </a:fld>
            <a:endParaRPr lang="de-DE" dirty="0"/>
          </a:p>
        </p:txBody>
      </p:sp>
      <p:sp>
        <p:nvSpPr>
          <p:cNvPr id="6" name="Foliennummernplatzhalter 5"/>
          <p:cNvSpPr>
            <a:spLocks noGrp="1"/>
          </p:cNvSpPr>
          <p:nvPr>
            <p:ph type="sldNum" sz="quarter" idx="12"/>
          </p:nvPr>
        </p:nvSpPr>
        <p:spPr>
          <a:xfrm>
            <a:off x="6553200" y="6302731"/>
            <a:ext cx="2133600" cy="365125"/>
          </a:xfrm>
        </p:spPr>
        <p:txBody>
          <a:bodyPr/>
          <a:lstStyle/>
          <a:p>
            <a:fld id="{6C6AE60A-B69C-4790-82F7-3882EDF23186}" type="slidenum">
              <a:rPr lang="de-DE" smtClean="0"/>
              <a:pPr/>
              <a:t>‹Nr.›</a:t>
            </a:fld>
            <a:endParaRPr lang="de-DE" dirty="0"/>
          </a:p>
        </p:txBody>
      </p:sp>
      <p:sp>
        <p:nvSpPr>
          <p:cNvPr id="17" name="Textplatzhalter 15"/>
          <p:cNvSpPr>
            <a:spLocks noGrp="1"/>
          </p:cNvSpPr>
          <p:nvPr>
            <p:ph type="body" sz="quarter" idx="14" hasCustomPrompt="1"/>
          </p:nvPr>
        </p:nvSpPr>
        <p:spPr>
          <a:xfrm>
            <a:off x="457200" y="548680"/>
            <a:ext cx="6096000" cy="432048"/>
          </a:xfrm>
          <a:prstGeom prst="rect">
            <a:avLst/>
          </a:prstGeom>
        </p:spPr>
        <p:txBody>
          <a:bodyPr anchor="ctr">
            <a:normAutofit/>
          </a:bodyPr>
          <a:lstStyle>
            <a:lvl1pPr marL="0" indent="0">
              <a:buNone/>
              <a:defRPr sz="2400">
                <a:solidFill>
                  <a:schemeClr val="accent2">
                    <a:lumMod val="75000"/>
                  </a:schemeClr>
                </a:solidFill>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r>
              <a:rPr lang="de-DE" dirty="0"/>
              <a:t>Subheadline 24 non-</a:t>
            </a:r>
            <a:r>
              <a:rPr lang="de-DE" dirty="0" err="1"/>
              <a:t>bold</a:t>
            </a:r>
            <a:endParaRPr lang="de-DE" dirty="0"/>
          </a:p>
        </p:txBody>
      </p:sp>
      <p:sp>
        <p:nvSpPr>
          <p:cNvPr id="18" name="Textplatzhalter 15"/>
          <p:cNvSpPr>
            <a:spLocks noGrp="1"/>
          </p:cNvSpPr>
          <p:nvPr>
            <p:ph type="body" sz="quarter" idx="20" hasCustomPrompt="1"/>
          </p:nvPr>
        </p:nvSpPr>
        <p:spPr>
          <a:xfrm>
            <a:off x="457200" y="10837"/>
            <a:ext cx="6096000" cy="753867"/>
          </a:xfrm>
          <a:prstGeom prst="rect">
            <a:avLst/>
          </a:prstGeom>
        </p:spPr>
        <p:txBody>
          <a:bodyPr anchor="ctr">
            <a:normAutofit/>
          </a:bodyPr>
          <a:lstStyle>
            <a:lvl1pPr marL="0" indent="0">
              <a:buNone/>
              <a:defRPr sz="3200" b="1">
                <a:solidFill>
                  <a:schemeClr val="accent2">
                    <a:lumMod val="75000"/>
                  </a:schemeClr>
                </a:solidFill>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pPr lvl="0"/>
            <a:r>
              <a:rPr lang="de-DE" dirty="0"/>
              <a:t>Headline 32 </a:t>
            </a:r>
            <a:r>
              <a:rPr lang="de-DE" dirty="0" err="1"/>
              <a:t>bold</a:t>
            </a:r>
            <a:endParaRPr lang="de-DE" dirty="0"/>
          </a:p>
        </p:txBody>
      </p:sp>
      <p:sp>
        <p:nvSpPr>
          <p:cNvPr id="9" name="Fußzeilenplatzhalter 4"/>
          <p:cNvSpPr>
            <a:spLocks noGrp="1"/>
          </p:cNvSpPr>
          <p:nvPr>
            <p:ph type="ftr" sz="quarter" idx="3"/>
          </p:nvPr>
        </p:nvSpPr>
        <p:spPr>
          <a:xfrm>
            <a:off x="2737893" y="6309320"/>
            <a:ext cx="367240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dirty="0"/>
              <a:t>Green Events – nachhaltige Veranstaltungen in der DPSG</a:t>
            </a:r>
          </a:p>
        </p:txBody>
      </p:sp>
      <p:cxnSp>
        <p:nvCxnSpPr>
          <p:cNvPr id="13" name="Gerade Verbindung 12"/>
          <p:cNvCxnSpPr/>
          <p:nvPr userDrawn="1"/>
        </p:nvCxnSpPr>
        <p:spPr>
          <a:xfrm>
            <a:off x="0" y="1124744"/>
            <a:ext cx="9252520"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pic>
        <p:nvPicPr>
          <p:cNvPr id="14" name="Grafik 13"/>
          <p:cNvPicPr>
            <a:picLocks noChangeAspect="1"/>
          </p:cNvPicPr>
          <p:nvPr userDrawn="1"/>
        </p:nvPicPr>
        <p:blipFill>
          <a:blip r:embed="rId2" cstate="print">
            <a:duotone>
              <a:prstClr val="black"/>
              <a:srgbClr val="FF2121">
                <a:tint val="45000"/>
                <a:satMod val="400000"/>
              </a:srgbClr>
            </a:duotone>
            <a:extLst>
              <a:ext uri="{28A0092B-C50C-407E-A947-70E740481C1C}">
                <a14:useLocalDpi xmlns:a14="http://schemas.microsoft.com/office/drawing/2010/main" val="0"/>
              </a:ext>
            </a:extLst>
          </a:blip>
          <a:stretch>
            <a:fillRect/>
          </a:stretch>
        </p:blipFill>
        <p:spPr>
          <a:xfrm>
            <a:off x="7138199" y="188317"/>
            <a:ext cx="1584176" cy="804216"/>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2_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1988842"/>
            <a:ext cx="8229600" cy="3733873"/>
          </a:xfrm>
          <a:prstGeom prst="rect">
            <a:avLst/>
          </a:prstGeom>
        </p:spPr>
        <p:txBody>
          <a:bodyPr/>
          <a:lstStyle>
            <a:lvl1pPr>
              <a:defRPr lang="de-DE" sz="2400" dirty="0" smtClean="0"/>
            </a:lvl1pPr>
            <a:lvl2pPr>
              <a:defRPr lang="de-DE" dirty="0" smtClean="0"/>
            </a:lvl2pPr>
            <a:lvl3pPr>
              <a:defRPr lang="de-DE" dirty="0" smtClean="0"/>
            </a:lvl3pPr>
            <a:lvl4pPr>
              <a:defRPr lang="de-DE" dirty="0" smtClean="0"/>
            </a:lvl4pPr>
            <a:lvl5pPr>
              <a:defRPr lang="de-DE" dirty="0"/>
            </a:lvl5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10"/>
          </p:nvPr>
        </p:nvSpPr>
        <p:spPr>
          <a:xfrm>
            <a:off x="457200" y="6302731"/>
            <a:ext cx="2133600" cy="365125"/>
          </a:xfrm>
        </p:spPr>
        <p:txBody>
          <a:bodyPr/>
          <a:lstStyle/>
          <a:p>
            <a:fld id="{F25435F0-BA0E-4B5A-A50D-11B9CEF7E1EC}" type="datetime1">
              <a:rPr lang="de-DE" smtClean="0"/>
              <a:pPr/>
              <a:t>22.02.2018</a:t>
            </a:fld>
            <a:endParaRPr lang="de-DE" dirty="0"/>
          </a:p>
        </p:txBody>
      </p:sp>
      <p:sp>
        <p:nvSpPr>
          <p:cNvPr id="6" name="Foliennummernplatzhalter 5"/>
          <p:cNvSpPr>
            <a:spLocks noGrp="1"/>
          </p:cNvSpPr>
          <p:nvPr>
            <p:ph type="sldNum" sz="quarter" idx="12"/>
          </p:nvPr>
        </p:nvSpPr>
        <p:spPr>
          <a:xfrm>
            <a:off x="6553200" y="6302731"/>
            <a:ext cx="2133600" cy="365125"/>
          </a:xfrm>
        </p:spPr>
        <p:txBody>
          <a:bodyPr/>
          <a:lstStyle/>
          <a:p>
            <a:fld id="{6C6AE60A-B69C-4790-82F7-3882EDF23186}" type="slidenum">
              <a:rPr lang="de-DE" smtClean="0"/>
              <a:pPr/>
              <a:t>‹Nr.›</a:t>
            </a:fld>
            <a:endParaRPr lang="de-DE" dirty="0"/>
          </a:p>
        </p:txBody>
      </p:sp>
      <p:sp>
        <p:nvSpPr>
          <p:cNvPr id="12" name="Inhaltsplatzhalter 2"/>
          <p:cNvSpPr>
            <a:spLocks noGrp="1"/>
          </p:cNvSpPr>
          <p:nvPr>
            <p:ph idx="16" hasCustomPrompt="1"/>
          </p:nvPr>
        </p:nvSpPr>
        <p:spPr>
          <a:xfrm>
            <a:off x="457200" y="1196753"/>
            <a:ext cx="8229600" cy="576064"/>
          </a:xfrm>
          <a:prstGeom prst="rect">
            <a:avLst/>
          </a:prstGeom>
          <a:noFill/>
          <a:ln>
            <a:noFill/>
          </a:ln>
          <a:effectLst>
            <a:outerShdw dist="12700" dir="5400000" algn="t" rotWithShape="0">
              <a:srgbClr val="4F8D2C"/>
            </a:outerShdw>
          </a:effectLst>
        </p:spPr>
        <p:txBody>
          <a:bodyPr anchor="ctr">
            <a:normAutofit/>
          </a:bodyPr>
          <a:lstStyle>
            <a:lvl1pPr marL="0" indent="0" algn="ctr">
              <a:buNone/>
              <a:defRPr sz="2800" b="0">
                <a:solidFill>
                  <a:schemeClr val="accent1">
                    <a:lumMod val="75000"/>
                  </a:schemeClr>
                </a:solidFill>
              </a:defRPr>
            </a:lvl1pPr>
          </a:lstStyle>
          <a:p>
            <a:pPr lvl="0"/>
            <a:r>
              <a:rPr lang="de-DE" dirty="0"/>
              <a:t>Headline</a:t>
            </a:r>
          </a:p>
        </p:txBody>
      </p:sp>
      <p:sp>
        <p:nvSpPr>
          <p:cNvPr id="17" name="Textplatzhalter 15"/>
          <p:cNvSpPr>
            <a:spLocks noGrp="1"/>
          </p:cNvSpPr>
          <p:nvPr>
            <p:ph type="body" sz="quarter" idx="14" hasCustomPrompt="1"/>
          </p:nvPr>
        </p:nvSpPr>
        <p:spPr>
          <a:xfrm>
            <a:off x="457200" y="548680"/>
            <a:ext cx="6096000" cy="432048"/>
          </a:xfrm>
          <a:prstGeom prst="rect">
            <a:avLst/>
          </a:prstGeom>
        </p:spPr>
        <p:txBody>
          <a:bodyPr anchor="ctr">
            <a:normAutofit/>
          </a:bodyPr>
          <a:lstStyle>
            <a:lvl1pPr marL="0" indent="0">
              <a:buNone/>
              <a:defRPr sz="2400">
                <a:solidFill>
                  <a:schemeClr val="accent1">
                    <a:lumMod val="75000"/>
                  </a:schemeClr>
                </a:solidFill>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r>
              <a:rPr lang="de-DE" dirty="0"/>
              <a:t>Subheadline 24 non-</a:t>
            </a:r>
            <a:r>
              <a:rPr lang="de-DE" dirty="0" err="1"/>
              <a:t>bold</a:t>
            </a:r>
            <a:endParaRPr lang="de-DE" dirty="0"/>
          </a:p>
        </p:txBody>
      </p:sp>
      <p:sp>
        <p:nvSpPr>
          <p:cNvPr id="18" name="Textplatzhalter 15"/>
          <p:cNvSpPr>
            <a:spLocks noGrp="1"/>
          </p:cNvSpPr>
          <p:nvPr>
            <p:ph type="body" sz="quarter" idx="20" hasCustomPrompt="1"/>
          </p:nvPr>
        </p:nvSpPr>
        <p:spPr>
          <a:xfrm>
            <a:off x="457200" y="10837"/>
            <a:ext cx="6096000" cy="753867"/>
          </a:xfrm>
          <a:prstGeom prst="rect">
            <a:avLst/>
          </a:prstGeom>
        </p:spPr>
        <p:txBody>
          <a:bodyPr anchor="ctr">
            <a:normAutofit/>
          </a:bodyPr>
          <a:lstStyle>
            <a:lvl1pPr marL="0" indent="0">
              <a:buNone/>
              <a:defRPr sz="3200" b="1">
                <a:solidFill>
                  <a:schemeClr val="accent1">
                    <a:lumMod val="75000"/>
                  </a:schemeClr>
                </a:solidFill>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pPr lvl="0"/>
            <a:r>
              <a:rPr lang="de-DE" dirty="0"/>
              <a:t>Headline 32 </a:t>
            </a:r>
            <a:r>
              <a:rPr lang="de-DE" dirty="0" err="1"/>
              <a:t>bold</a:t>
            </a:r>
            <a:endParaRPr lang="de-DE" dirty="0"/>
          </a:p>
        </p:txBody>
      </p:sp>
      <p:sp>
        <p:nvSpPr>
          <p:cNvPr id="9" name="Fußzeilenplatzhalter 4"/>
          <p:cNvSpPr>
            <a:spLocks noGrp="1"/>
          </p:cNvSpPr>
          <p:nvPr>
            <p:ph type="ftr" sz="quarter" idx="3"/>
          </p:nvPr>
        </p:nvSpPr>
        <p:spPr>
          <a:xfrm>
            <a:off x="2737893" y="6309320"/>
            <a:ext cx="367240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dirty="0"/>
              <a:t>Green Events – nachhaltige Veranstaltungen in der DPSG</a:t>
            </a:r>
          </a:p>
        </p:txBody>
      </p:sp>
      <p:cxnSp>
        <p:nvCxnSpPr>
          <p:cNvPr id="13" name="Gerade Verbindung 12"/>
          <p:cNvCxnSpPr/>
          <p:nvPr userDrawn="1"/>
        </p:nvCxnSpPr>
        <p:spPr>
          <a:xfrm>
            <a:off x="0" y="1124744"/>
            <a:ext cx="9252520" cy="0"/>
          </a:xfrm>
          <a:prstGeom prst="line">
            <a:avLst/>
          </a:prstGeom>
          <a:ln w="38100">
            <a:solidFill>
              <a:srgbClr val="255793"/>
            </a:solidFill>
          </a:ln>
        </p:spPr>
        <p:style>
          <a:lnRef idx="1">
            <a:schemeClr val="accent1"/>
          </a:lnRef>
          <a:fillRef idx="0">
            <a:schemeClr val="accent1"/>
          </a:fillRef>
          <a:effectRef idx="0">
            <a:schemeClr val="accent1"/>
          </a:effectRef>
          <a:fontRef idx="minor">
            <a:schemeClr val="tx1"/>
          </a:fontRef>
        </p:style>
      </p:cxnSp>
      <p:pic>
        <p:nvPicPr>
          <p:cNvPr id="14" name="Grafik 13"/>
          <p:cNvPicPr>
            <a:picLocks noChangeAspect="1"/>
          </p:cNvPicPr>
          <p:nvPr userDrawn="1"/>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7138199" y="188317"/>
            <a:ext cx="1584176" cy="804216"/>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Titel und Inhalt">
    <p:spTree>
      <p:nvGrpSpPr>
        <p:cNvPr id="1" name=""/>
        <p:cNvGrpSpPr/>
        <p:nvPr/>
      </p:nvGrpSpPr>
      <p:grpSpPr>
        <a:xfrm>
          <a:off x="0" y="0"/>
          <a:ext cx="0" cy="0"/>
          <a:chOff x="0" y="0"/>
          <a:chExt cx="0" cy="0"/>
        </a:xfrm>
      </p:grpSpPr>
      <p:sp>
        <p:nvSpPr>
          <p:cNvPr id="4" name="Datumsplatzhalter 3"/>
          <p:cNvSpPr>
            <a:spLocks noGrp="1"/>
          </p:cNvSpPr>
          <p:nvPr>
            <p:ph type="dt" sz="half" idx="10"/>
          </p:nvPr>
        </p:nvSpPr>
        <p:spPr>
          <a:xfrm>
            <a:off x="457200" y="6302731"/>
            <a:ext cx="2133600" cy="365125"/>
          </a:xfrm>
        </p:spPr>
        <p:txBody>
          <a:bodyPr/>
          <a:lstStyle/>
          <a:p>
            <a:fld id="{AD8A0071-6DAD-4C5D-9D5B-E08634AE8D72}" type="datetime1">
              <a:rPr lang="de-DE" smtClean="0"/>
              <a:pPr/>
              <a:t>22.02.2018</a:t>
            </a:fld>
            <a:endParaRPr lang="de-DE" dirty="0"/>
          </a:p>
        </p:txBody>
      </p:sp>
      <p:sp>
        <p:nvSpPr>
          <p:cNvPr id="6" name="Foliennummernplatzhalter 5"/>
          <p:cNvSpPr>
            <a:spLocks noGrp="1"/>
          </p:cNvSpPr>
          <p:nvPr>
            <p:ph type="sldNum" sz="quarter" idx="12"/>
          </p:nvPr>
        </p:nvSpPr>
        <p:spPr>
          <a:xfrm>
            <a:off x="6553200" y="6302731"/>
            <a:ext cx="2133600" cy="365125"/>
          </a:xfrm>
        </p:spPr>
        <p:txBody>
          <a:bodyPr/>
          <a:lstStyle/>
          <a:p>
            <a:fld id="{6C6AE60A-B69C-4790-82F7-3882EDF23186}" type="slidenum">
              <a:rPr lang="de-DE" smtClean="0"/>
              <a:pPr/>
              <a:t>‹Nr.›</a:t>
            </a:fld>
            <a:endParaRPr lang="de-DE" dirty="0"/>
          </a:p>
        </p:txBody>
      </p:sp>
      <p:cxnSp>
        <p:nvCxnSpPr>
          <p:cNvPr id="9" name="Gerade Verbindung 28"/>
          <p:cNvCxnSpPr/>
          <p:nvPr userDrawn="1"/>
        </p:nvCxnSpPr>
        <p:spPr>
          <a:xfrm>
            <a:off x="0" y="6112586"/>
            <a:ext cx="9144000" cy="0"/>
          </a:xfrm>
          <a:prstGeom prst="line">
            <a:avLst/>
          </a:prstGeom>
          <a:ln>
            <a:solidFill>
              <a:srgbClr val="4F8D2C"/>
            </a:solidFill>
          </a:ln>
        </p:spPr>
        <p:style>
          <a:lnRef idx="1">
            <a:schemeClr val="accent1"/>
          </a:lnRef>
          <a:fillRef idx="0">
            <a:schemeClr val="accent1"/>
          </a:fillRef>
          <a:effectRef idx="0">
            <a:schemeClr val="accent1"/>
          </a:effectRef>
          <a:fontRef idx="minor">
            <a:schemeClr val="tx1"/>
          </a:fontRef>
        </p:style>
      </p:cxnSp>
      <p:sp>
        <p:nvSpPr>
          <p:cNvPr id="10" name="Inhaltsplatzhalter 2"/>
          <p:cNvSpPr>
            <a:spLocks noGrp="1"/>
          </p:cNvSpPr>
          <p:nvPr>
            <p:ph idx="13" hasCustomPrompt="1"/>
          </p:nvPr>
        </p:nvSpPr>
        <p:spPr>
          <a:xfrm>
            <a:off x="4644008" y="1196753"/>
            <a:ext cx="4042792" cy="576064"/>
          </a:xfrm>
          <a:prstGeom prst="rect">
            <a:avLst/>
          </a:prstGeom>
          <a:solidFill>
            <a:schemeClr val="bg1"/>
          </a:solidFill>
          <a:ln>
            <a:noFill/>
          </a:ln>
          <a:effectLst>
            <a:outerShdw dist="12700" dir="5400000" algn="t" rotWithShape="0">
              <a:srgbClr val="4F8D2C"/>
            </a:outerShdw>
          </a:effectLst>
        </p:spPr>
        <p:txBody>
          <a:bodyPr anchor="ctr">
            <a:normAutofit/>
          </a:bodyPr>
          <a:lstStyle>
            <a:lvl1pPr marL="0" indent="0" algn="ctr">
              <a:buNone/>
              <a:defRPr sz="2800" b="0">
                <a:solidFill>
                  <a:srgbClr val="4F8D2C"/>
                </a:solidFill>
              </a:defRPr>
            </a:lvl1pPr>
          </a:lstStyle>
          <a:p>
            <a:pPr lvl="0"/>
            <a:r>
              <a:rPr lang="de-DE" dirty="0"/>
              <a:t>Headline</a:t>
            </a:r>
          </a:p>
        </p:txBody>
      </p:sp>
      <p:sp>
        <p:nvSpPr>
          <p:cNvPr id="13" name="Inhaltsplatzhalter 2"/>
          <p:cNvSpPr>
            <a:spLocks noGrp="1"/>
          </p:cNvSpPr>
          <p:nvPr>
            <p:ph idx="16" hasCustomPrompt="1"/>
          </p:nvPr>
        </p:nvSpPr>
        <p:spPr>
          <a:xfrm>
            <a:off x="457200" y="1196753"/>
            <a:ext cx="4042792" cy="576064"/>
          </a:xfrm>
          <a:prstGeom prst="rect">
            <a:avLst/>
          </a:prstGeom>
          <a:solidFill>
            <a:schemeClr val="bg1"/>
          </a:solidFill>
          <a:ln>
            <a:noFill/>
          </a:ln>
          <a:effectLst>
            <a:outerShdw dist="12700" dir="5400000" algn="t" rotWithShape="0">
              <a:srgbClr val="4F8D2C"/>
            </a:outerShdw>
          </a:effectLst>
        </p:spPr>
        <p:txBody>
          <a:bodyPr anchor="ctr">
            <a:normAutofit/>
          </a:bodyPr>
          <a:lstStyle>
            <a:lvl1pPr marL="0" indent="0" algn="ctr">
              <a:buNone/>
              <a:defRPr sz="2800" b="0">
                <a:solidFill>
                  <a:srgbClr val="4F8D2C"/>
                </a:solidFill>
              </a:defRPr>
            </a:lvl1pPr>
          </a:lstStyle>
          <a:p>
            <a:pPr lvl="0"/>
            <a:r>
              <a:rPr lang="de-DE" dirty="0"/>
              <a:t>Headline</a:t>
            </a:r>
          </a:p>
        </p:txBody>
      </p:sp>
      <p:sp>
        <p:nvSpPr>
          <p:cNvPr id="18" name="Inhaltsplatzhalter 2"/>
          <p:cNvSpPr>
            <a:spLocks noGrp="1"/>
          </p:cNvSpPr>
          <p:nvPr>
            <p:ph idx="1"/>
          </p:nvPr>
        </p:nvSpPr>
        <p:spPr>
          <a:xfrm>
            <a:off x="457200" y="1962961"/>
            <a:ext cx="4042792" cy="3759754"/>
          </a:xfrm>
          <a:prstGeom prst="rect">
            <a:avLst/>
          </a:prstGeom>
        </p:spPr>
        <p:txBody>
          <a:bodyPr/>
          <a:lstStyle>
            <a:lvl1pPr>
              <a:defRPr sz="2400"/>
            </a:lvl1pPr>
            <a:lvl2pPr>
              <a:defRPr sz="2400"/>
            </a:lvl2pPr>
            <a:lvl3pPr>
              <a:defRPr sz="2400"/>
            </a:lvl3pPr>
            <a:lvl4pPr>
              <a:defRPr sz="2000"/>
            </a:lvl4pPr>
            <a:lvl5pPr>
              <a:defRPr sz="2000"/>
            </a:lvl5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9" name="Inhaltsplatzhalter 2"/>
          <p:cNvSpPr>
            <a:spLocks noGrp="1"/>
          </p:cNvSpPr>
          <p:nvPr>
            <p:ph idx="21"/>
          </p:nvPr>
        </p:nvSpPr>
        <p:spPr>
          <a:xfrm>
            <a:off x="4644008" y="1962961"/>
            <a:ext cx="4042792" cy="3759754"/>
          </a:xfrm>
          <a:prstGeom prst="rect">
            <a:avLst/>
          </a:prstGeom>
        </p:spPr>
        <p:txBody>
          <a:bodyPr/>
          <a:lstStyle>
            <a:lvl1pPr>
              <a:defRPr lang="de-DE" sz="2400" dirty="0" smtClean="0"/>
            </a:lvl1pPr>
            <a:lvl2pPr>
              <a:defRPr lang="de-DE" sz="2400" dirty="0" smtClean="0"/>
            </a:lvl2pPr>
            <a:lvl3pPr>
              <a:defRPr lang="de-DE" dirty="0" smtClean="0"/>
            </a:lvl3pPr>
            <a:lvl4pPr>
              <a:defRPr lang="de-DE" dirty="0" smtClean="0"/>
            </a:lvl4pPr>
            <a:lvl5pPr>
              <a:defRPr lang="de-DE" dirty="0"/>
            </a:lvl5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20" name="Textplatzhalter 15"/>
          <p:cNvSpPr>
            <a:spLocks noGrp="1"/>
          </p:cNvSpPr>
          <p:nvPr>
            <p:ph type="body" sz="quarter" idx="14" hasCustomPrompt="1"/>
          </p:nvPr>
        </p:nvSpPr>
        <p:spPr>
          <a:xfrm>
            <a:off x="457200" y="548680"/>
            <a:ext cx="6096000" cy="432048"/>
          </a:xfrm>
          <a:prstGeom prst="rect">
            <a:avLst/>
          </a:prstGeom>
        </p:spPr>
        <p:txBody>
          <a:bodyPr anchor="ctr">
            <a:normAutofit/>
          </a:bodyPr>
          <a:lstStyle>
            <a:lvl1pPr marL="0" indent="0">
              <a:buNone/>
              <a:defRPr sz="2400">
                <a:solidFill>
                  <a:srgbClr val="4F8D2C"/>
                </a:solidFill>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r>
              <a:rPr lang="de-DE" dirty="0"/>
              <a:t>Subheadline 24 non-</a:t>
            </a:r>
            <a:r>
              <a:rPr lang="de-DE" dirty="0" err="1"/>
              <a:t>bold</a:t>
            </a:r>
            <a:endParaRPr lang="de-DE" dirty="0"/>
          </a:p>
        </p:txBody>
      </p:sp>
      <p:sp>
        <p:nvSpPr>
          <p:cNvPr id="21" name="Textplatzhalter 15"/>
          <p:cNvSpPr>
            <a:spLocks noGrp="1"/>
          </p:cNvSpPr>
          <p:nvPr>
            <p:ph type="body" sz="quarter" idx="20" hasCustomPrompt="1"/>
          </p:nvPr>
        </p:nvSpPr>
        <p:spPr>
          <a:xfrm>
            <a:off x="457200" y="10837"/>
            <a:ext cx="6096000" cy="753867"/>
          </a:xfrm>
          <a:prstGeom prst="rect">
            <a:avLst/>
          </a:prstGeom>
        </p:spPr>
        <p:txBody>
          <a:bodyPr anchor="ctr">
            <a:normAutofit/>
          </a:bodyPr>
          <a:lstStyle>
            <a:lvl1pPr marL="0" indent="0">
              <a:buNone/>
              <a:defRPr sz="3200" b="1">
                <a:solidFill>
                  <a:srgbClr val="4F8D2C"/>
                </a:solidFill>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pPr lvl="0"/>
            <a:r>
              <a:rPr lang="de-DE" dirty="0"/>
              <a:t>Headline 32 </a:t>
            </a:r>
            <a:r>
              <a:rPr lang="de-DE" dirty="0" err="1"/>
              <a:t>bold</a:t>
            </a:r>
            <a:endParaRPr lang="de-DE" dirty="0"/>
          </a:p>
        </p:txBody>
      </p:sp>
      <p:sp>
        <p:nvSpPr>
          <p:cNvPr id="12" name="Fußzeilenplatzhalter 4"/>
          <p:cNvSpPr>
            <a:spLocks noGrp="1"/>
          </p:cNvSpPr>
          <p:nvPr>
            <p:ph type="ftr" sz="quarter" idx="3"/>
          </p:nvPr>
        </p:nvSpPr>
        <p:spPr>
          <a:xfrm>
            <a:off x="2737893" y="6309320"/>
            <a:ext cx="367240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dirty="0"/>
              <a:t>Green Events – nachhaltige Veranstaltungen in der DPSG</a:t>
            </a:r>
          </a:p>
        </p:txBody>
      </p:sp>
    </p:spTree>
    <p:extLst>
      <p:ext uri="{BB962C8B-B14F-4D97-AF65-F5344CB8AC3E}">
        <p14:creationId xmlns:p14="http://schemas.microsoft.com/office/powerpoint/2010/main" val="36359946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1196752"/>
            <a:ext cx="4042792" cy="4525963"/>
          </a:xfrm>
          <a:prstGeom prst="rect">
            <a:avLst/>
          </a:prstGeom>
        </p:spPr>
        <p:txBody>
          <a:bodyPr/>
          <a:lstStyle>
            <a:lvl1pPr>
              <a:defRPr sz="2400"/>
            </a:lvl1pPr>
            <a:lvl2pPr>
              <a:defRPr sz="2400"/>
            </a:lvl2pPr>
            <a:lvl3pPr>
              <a:defRPr sz="2400"/>
            </a:lvl3pPr>
            <a:lvl4pPr>
              <a:defRPr sz="2000"/>
            </a:lvl4pPr>
            <a:lvl5pPr>
              <a:defRPr sz="2000"/>
            </a:lvl5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10"/>
          </p:nvPr>
        </p:nvSpPr>
        <p:spPr>
          <a:xfrm>
            <a:off x="457200" y="6302731"/>
            <a:ext cx="2133600" cy="365125"/>
          </a:xfrm>
        </p:spPr>
        <p:txBody>
          <a:bodyPr/>
          <a:lstStyle/>
          <a:p>
            <a:fld id="{C0D3E7A1-8A95-4347-B82A-0838B22FE0E2}" type="datetime1">
              <a:rPr lang="de-DE" smtClean="0"/>
              <a:pPr/>
              <a:t>22.02.2018</a:t>
            </a:fld>
            <a:endParaRPr lang="de-DE" dirty="0"/>
          </a:p>
        </p:txBody>
      </p:sp>
      <p:sp>
        <p:nvSpPr>
          <p:cNvPr id="6" name="Foliennummernplatzhalter 5"/>
          <p:cNvSpPr>
            <a:spLocks noGrp="1"/>
          </p:cNvSpPr>
          <p:nvPr>
            <p:ph type="sldNum" sz="quarter" idx="12"/>
          </p:nvPr>
        </p:nvSpPr>
        <p:spPr>
          <a:xfrm>
            <a:off x="6553200" y="6302731"/>
            <a:ext cx="2133600" cy="365125"/>
          </a:xfrm>
        </p:spPr>
        <p:txBody>
          <a:bodyPr/>
          <a:lstStyle/>
          <a:p>
            <a:fld id="{6C6AE60A-B69C-4790-82F7-3882EDF23186}" type="slidenum">
              <a:rPr lang="de-DE" smtClean="0"/>
              <a:pPr/>
              <a:t>‹Nr.›</a:t>
            </a:fld>
            <a:endParaRPr lang="de-DE" dirty="0"/>
          </a:p>
        </p:txBody>
      </p:sp>
      <p:sp>
        <p:nvSpPr>
          <p:cNvPr id="10" name="Inhaltsplatzhalter 2"/>
          <p:cNvSpPr>
            <a:spLocks noGrp="1"/>
          </p:cNvSpPr>
          <p:nvPr>
            <p:ph idx="13"/>
          </p:nvPr>
        </p:nvSpPr>
        <p:spPr>
          <a:xfrm>
            <a:off x="4644008" y="1196752"/>
            <a:ext cx="4042792" cy="4525963"/>
          </a:xfrm>
          <a:prstGeom prst="rect">
            <a:avLst/>
          </a:prstGeom>
        </p:spPr>
        <p:txBody>
          <a:bodyPr/>
          <a:lstStyle>
            <a:lvl1pPr>
              <a:defRPr lang="de-DE" sz="2400" dirty="0" smtClean="0"/>
            </a:lvl1pPr>
            <a:lvl2pPr>
              <a:defRPr lang="de-DE" sz="2400" dirty="0" smtClean="0"/>
            </a:lvl2pPr>
            <a:lvl3pPr>
              <a:defRPr lang="de-DE" dirty="0" smtClean="0"/>
            </a:lvl3pPr>
            <a:lvl4pPr>
              <a:defRPr lang="de-DE" dirty="0" smtClean="0"/>
            </a:lvl4pPr>
            <a:lvl5pPr>
              <a:defRPr lang="de-DE" dirty="0"/>
            </a:lvl5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6" name="Textplatzhalter 15"/>
          <p:cNvSpPr>
            <a:spLocks noGrp="1"/>
          </p:cNvSpPr>
          <p:nvPr>
            <p:ph type="body" sz="quarter" idx="14" hasCustomPrompt="1"/>
          </p:nvPr>
        </p:nvSpPr>
        <p:spPr>
          <a:xfrm>
            <a:off x="457200" y="548680"/>
            <a:ext cx="6096000" cy="432048"/>
          </a:xfrm>
          <a:prstGeom prst="rect">
            <a:avLst/>
          </a:prstGeom>
        </p:spPr>
        <p:txBody>
          <a:bodyPr anchor="ctr">
            <a:normAutofit/>
          </a:bodyPr>
          <a:lstStyle>
            <a:lvl1pPr marL="0" indent="0">
              <a:buNone/>
              <a:defRPr sz="2400">
                <a:solidFill>
                  <a:srgbClr val="4F8D2C"/>
                </a:solidFill>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r>
              <a:rPr lang="de-DE" dirty="0"/>
              <a:t>Subheadline 24 non-</a:t>
            </a:r>
            <a:r>
              <a:rPr lang="de-DE" dirty="0" err="1"/>
              <a:t>bold</a:t>
            </a:r>
            <a:endParaRPr lang="de-DE" dirty="0"/>
          </a:p>
        </p:txBody>
      </p:sp>
      <p:sp>
        <p:nvSpPr>
          <p:cNvPr id="17" name="Textplatzhalter 15"/>
          <p:cNvSpPr>
            <a:spLocks noGrp="1"/>
          </p:cNvSpPr>
          <p:nvPr>
            <p:ph type="body" sz="quarter" idx="20" hasCustomPrompt="1"/>
          </p:nvPr>
        </p:nvSpPr>
        <p:spPr>
          <a:xfrm>
            <a:off x="457200" y="10837"/>
            <a:ext cx="6096000" cy="753867"/>
          </a:xfrm>
          <a:prstGeom prst="rect">
            <a:avLst/>
          </a:prstGeom>
        </p:spPr>
        <p:txBody>
          <a:bodyPr anchor="ctr">
            <a:normAutofit/>
          </a:bodyPr>
          <a:lstStyle>
            <a:lvl1pPr marL="0" indent="0">
              <a:buNone/>
              <a:defRPr sz="3200" b="1">
                <a:solidFill>
                  <a:srgbClr val="4F8D2C"/>
                </a:solidFill>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pPr lvl="0"/>
            <a:r>
              <a:rPr lang="de-DE" dirty="0"/>
              <a:t>Headline 32 </a:t>
            </a:r>
            <a:r>
              <a:rPr lang="de-DE" dirty="0" err="1"/>
              <a:t>bold</a:t>
            </a:r>
            <a:endParaRPr lang="de-DE" dirty="0"/>
          </a:p>
        </p:txBody>
      </p:sp>
      <p:sp>
        <p:nvSpPr>
          <p:cNvPr id="9" name="Fußzeilenplatzhalter 4"/>
          <p:cNvSpPr>
            <a:spLocks noGrp="1"/>
          </p:cNvSpPr>
          <p:nvPr>
            <p:ph type="ftr" sz="quarter" idx="3"/>
          </p:nvPr>
        </p:nvSpPr>
        <p:spPr>
          <a:xfrm>
            <a:off x="2737893" y="6304235"/>
            <a:ext cx="367240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dirty="0"/>
              <a:t>Green Events – nachhaltige Veranstaltungen in der DPSG</a:t>
            </a:r>
          </a:p>
        </p:txBody>
      </p:sp>
    </p:spTree>
    <p:extLst>
      <p:ext uri="{BB962C8B-B14F-4D97-AF65-F5344CB8AC3E}">
        <p14:creationId xmlns:p14="http://schemas.microsoft.com/office/powerpoint/2010/main" val="656517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_Titel und Inhalt">
    <p:spTree>
      <p:nvGrpSpPr>
        <p:cNvPr id="1" name=""/>
        <p:cNvGrpSpPr/>
        <p:nvPr/>
      </p:nvGrpSpPr>
      <p:grpSpPr>
        <a:xfrm>
          <a:off x="0" y="0"/>
          <a:ext cx="0" cy="0"/>
          <a:chOff x="0" y="0"/>
          <a:chExt cx="0" cy="0"/>
        </a:xfrm>
      </p:grpSpPr>
      <p:sp>
        <p:nvSpPr>
          <p:cNvPr id="4" name="Datumsplatzhalter 3"/>
          <p:cNvSpPr>
            <a:spLocks noGrp="1"/>
          </p:cNvSpPr>
          <p:nvPr>
            <p:ph type="dt" sz="half" idx="10"/>
          </p:nvPr>
        </p:nvSpPr>
        <p:spPr>
          <a:xfrm>
            <a:off x="457200" y="6302731"/>
            <a:ext cx="2133600" cy="365125"/>
          </a:xfrm>
        </p:spPr>
        <p:txBody>
          <a:bodyPr/>
          <a:lstStyle/>
          <a:p>
            <a:fld id="{0DC3437C-72A7-484A-B5BE-48BACBD29C77}" type="datetime1">
              <a:rPr lang="de-DE" smtClean="0"/>
              <a:pPr/>
              <a:t>22.02.2018</a:t>
            </a:fld>
            <a:endParaRPr lang="de-DE" dirty="0"/>
          </a:p>
        </p:txBody>
      </p:sp>
      <p:sp>
        <p:nvSpPr>
          <p:cNvPr id="6" name="Foliennummernplatzhalter 5"/>
          <p:cNvSpPr>
            <a:spLocks noGrp="1"/>
          </p:cNvSpPr>
          <p:nvPr>
            <p:ph type="sldNum" sz="quarter" idx="12"/>
          </p:nvPr>
        </p:nvSpPr>
        <p:spPr>
          <a:xfrm>
            <a:off x="6553200" y="6302731"/>
            <a:ext cx="2133600" cy="365125"/>
          </a:xfrm>
        </p:spPr>
        <p:txBody>
          <a:bodyPr/>
          <a:lstStyle/>
          <a:p>
            <a:fld id="{6C6AE60A-B69C-4790-82F7-3882EDF23186}" type="slidenum">
              <a:rPr lang="de-DE" smtClean="0"/>
              <a:pPr/>
              <a:t>‹Nr.›</a:t>
            </a:fld>
            <a:endParaRPr lang="de-DE" dirty="0"/>
          </a:p>
        </p:txBody>
      </p:sp>
      <p:sp>
        <p:nvSpPr>
          <p:cNvPr id="13" name="Textplatzhalter 15"/>
          <p:cNvSpPr>
            <a:spLocks noGrp="1"/>
          </p:cNvSpPr>
          <p:nvPr>
            <p:ph type="body" sz="quarter" idx="20" hasCustomPrompt="1"/>
          </p:nvPr>
        </p:nvSpPr>
        <p:spPr>
          <a:xfrm>
            <a:off x="457200" y="10837"/>
            <a:ext cx="6096000" cy="753867"/>
          </a:xfrm>
          <a:prstGeom prst="rect">
            <a:avLst/>
          </a:prstGeom>
        </p:spPr>
        <p:txBody>
          <a:bodyPr anchor="ctr">
            <a:normAutofit/>
          </a:bodyPr>
          <a:lstStyle>
            <a:lvl1pPr marL="0" indent="0">
              <a:buNone/>
              <a:defRPr sz="3200" b="1">
                <a:solidFill>
                  <a:srgbClr val="4F8D2C"/>
                </a:solidFill>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pPr lvl="0"/>
            <a:r>
              <a:rPr lang="de-DE" dirty="0"/>
              <a:t>Headline 32 </a:t>
            </a:r>
            <a:r>
              <a:rPr lang="de-DE" dirty="0" err="1"/>
              <a:t>bold</a:t>
            </a:r>
            <a:endParaRPr lang="de-DE" dirty="0"/>
          </a:p>
        </p:txBody>
      </p:sp>
      <p:pic>
        <p:nvPicPr>
          <p:cNvPr id="9" name="Picture 3" descr="C:\Users\Simon Weihofen\Desktop\BAK Ökologie\Green Events\Zeltplatz Bilder\Zeltplatz Westernohe Kopie.jp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25184" b="13594"/>
          <a:stretch/>
        </p:blipFill>
        <p:spPr bwMode="auto">
          <a:xfrm>
            <a:off x="1475656" y="1100028"/>
            <a:ext cx="5820092" cy="4999801"/>
          </a:xfrm>
          <a:prstGeom prst="rect">
            <a:avLst/>
          </a:prstGeom>
          <a:noFill/>
          <a:ln w="6350" cap="rnd" cmpd="sng">
            <a:noFill/>
            <a:prstDash val="solid"/>
          </a:ln>
          <a:effectLst/>
          <a:extLst>
            <a:ext uri="{909E8E84-426E-40DD-AFC4-6F175D3DCCD1}">
              <a14:hiddenFill xmlns:a14="http://schemas.microsoft.com/office/drawing/2010/main">
                <a:solidFill>
                  <a:srgbClr val="FFFFFF"/>
                </a:solidFill>
              </a14:hiddenFill>
            </a:ext>
          </a:extLst>
        </p:spPr>
      </p:pic>
      <p:sp>
        <p:nvSpPr>
          <p:cNvPr id="17" name="Textplatzhalter 15"/>
          <p:cNvSpPr>
            <a:spLocks noGrp="1"/>
          </p:cNvSpPr>
          <p:nvPr>
            <p:ph type="body" sz="quarter" idx="14" hasCustomPrompt="1"/>
          </p:nvPr>
        </p:nvSpPr>
        <p:spPr>
          <a:xfrm>
            <a:off x="457200" y="548680"/>
            <a:ext cx="6096000" cy="432048"/>
          </a:xfrm>
          <a:prstGeom prst="rect">
            <a:avLst/>
          </a:prstGeom>
        </p:spPr>
        <p:txBody>
          <a:bodyPr anchor="ctr">
            <a:normAutofit/>
          </a:bodyPr>
          <a:lstStyle>
            <a:lvl1pPr marL="0" indent="0">
              <a:buNone/>
              <a:defRPr sz="2400">
                <a:solidFill>
                  <a:srgbClr val="4F8D2C"/>
                </a:solidFill>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r>
              <a:rPr lang="de-DE" dirty="0"/>
              <a:t>Subheadline 24 non-</a:t>
            </a:r>
            <a:r>
              <a:rPr lang="de-DE" dirty="0" err="1"/>
              <a:t>bold</a:t>
            </a:r>
            <a:endParaRPr lang="de-DE" dirty="0"/>
          </a:p>
        </p:txBody>
      </p:sp>
      <p:sp>
        <p:nvSpPr>
          <p:cNvPr id="8" name="Fußzeilenplatzhalter 4"/>
          <p:cNvSpPr>
            <a:spLocks noGrp="1"/>
          </p:cNvSpPr>
          <p:nvPr>
            <p:ph type="ftr" sz="quarter" idx="3"/>
          </p:nvPr>
        </p:nvSpPr>
        <p:spPr>
          <a:xfrm>
            <a:off x="2737893" y="6304235"/>
            <a:ext cx="367240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dirty="0"/>
              <a:t>Green Events – nachhaltige Veranstaltungen in der DPSG</a:t>
            </a:r>
          </a:p>
        </p:txBody>
      </p:sp>
      <p:cxnSp>
        <p:nvCxnSpPr>
          <p:cNvPr id="10" name="Gerade Verbindung 9"/>
          <p:cNvCxnSpPr/>
          <p:nvPr userDrawn="1"/>
        </p:nvCxnSpPr>
        <p:spPr>
          <a:xfrm>
            <a:off x="0" y="1100994"/>
            <a:ext cx="9252520" cy="0"/>
          </a:xfrm>
          <a:prstGeom prst="line">
            <a:avLst/>
          </a:prstGeom>
          <a:ln w="38100">
            <a:solidFill>
              <a:srgbClr val="4F8D2C"/>
            </a:solidFill>
          </a:ln>
        </p:spPr>
        <p:style>
          <a:lnRef idx="1">
            <a:schemeClr val="accent1"/>
          </a:lnRef>
          <a:fillRef idx="0">
            <a:schemeClr val="accent1"/>
          </a:fillRef>
          <a:effectRef idx="0">
            <a:schemeClr val="accent1"/>
          </a:effectRef>
          <a:fontRef idx="minor">
            <a:schemeClr val="tx1"/>
          </a:fontRef>
        </p:style>
      </p:cxnSp>
      <p:pic>
        <p:nvPicPr>
          <p:cNvPr id="11" name="Grafik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138199" y="188317"/>
            <a:ext cx="1584176" cy="804216"/>
          </a:xfrm>
          <a:prstGeom prst="rect">
            <a:avLst/>
          </a:prstGeom>
        </p:spPr>
      </p:pic>
    </p:spTree>
    <p:extLst>
      <p:ext uri="{BB962C8B-B14F-4D97-AF65-F5344CB8AC3E}">
        <p14:creationId xmlns:p14="http://schemas.microsoft.com/office/powerpoint/2010/main" val="22534225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8_Titel und Inhalt">
    <p:spTree>
      <p:nvGrpSpPr>
        <p:cNvPr id="1" name=""/>
        <p:cNvGrpSpPr/>
        <p:nvPr/>
      </p:nvGrpSpPr>
      <p:grpSpPr>
        <a:xfrm>
          <a:off x="0" y="0"/>
          <a:ext cx="0" cy="0"/>
          <a:chOff x="0" y="0"/>
          <a:chExt cx="0" cy="0"/>
        </a:xfrm>
      </p:grpSpPr>
      <p:sp>
        <p:nvSpPr>
          <p:cNvPr id="4" name="Datumsplatzhalter 3"/>
          <p:cNvSpPr>
            <a:spLocks noGrp="1"/>
          </p:cNvSpPr>
          <p:nvPr>
            <p:ph type="dt" sz="half" idx="10"/>
          </p:nvPr>
        </p:nvSpPr>
        <p:spPr>
          <a:xfrm>
            <a:off x="457200" y="6302731"/>
            <a:ext cx="2133600" cy="365125"/>
          </a:xfrm>
        </p:spPr>
        <p:txBody>
          <a:bodyPr/>
          <a:lstStyle/>
          <a:p>
            <a:fld id="{0DC3437C-72A7-484A-B5BE-48BACBD29C77}" type="datetime1">
              <a:rPr lang="de-DE" smtClean="0"/>
              <a:pPr/>
              <a:t>22.02.2018</a:t>
            </a:fld>
            <a:endParaRPr lang="de-DE" dirty="0"/>
          </a:p>
        </p:txBody>
      </p:sp>
      <p:sp>
        <p:nvSpPr>
          <p:cNvPr id="6" name="Foliennummernplatzhalter 5"/>
          <p:cNvSpPr>
            <a:spLocks noGrp="1"/>
          </p:cNvSpPr>
          <p:nvPr>
            <p:ph type="sldNum" sz="quarter" idx="12"/>
          </p:nvPr>
        </p:nvSpPr>
        <p:spPr>
          <a:xfrm>
            <a:off x="6553200" y="6302731"/>
            <a:ext cx="2133600" cy="365125"/>
          </a:xfrm>
        </p:spPr>
        <p:txBody>
          <a:bodyPr/>
          <a:lstStyle/>
          <a:p>
            <a:fld id="{6C6AE60A-B69C-4790-82F7-3882EDF23186}" type="slidenum">
              <a:rPr lang="de-DE" smtClean="0"/>
              <a:pPr/>
              <a:t>‹Nr.›</a:t>
            </a:fld>
            <a:endParaRPr lang="de-DE" dirty="0"/>
          </a:p>
        </p:txBody>
      </p:sp>
      <p:sp>
        <p:nvSpPr>
          <p:cNvPr id="13" name="Textplatzhalter 15"/>
          <p:cNvSpPr>
            <a:spLocks noGrp="1"/>
          </p:cNvSpPr>
          <p:nvPr>
            <p:ph type="body" sz="quarter" idx="20" hasCustomPrompt="1"/>
          </p:nvPr>
        </p:nvSpPr>
        <p:spPr>
          <a:xfrm>
            <a:off x="457200" y="10837"/>
            <a:ext cx="6096000" cy="753867"/>
          </a:xfrm>
          <a:prstGeom prst="rect">
            <a:avLst/>
          </a:prstGeom>
        </p:spPr>
        <p:txBody>
          <a:bodyPr anchor="ctr">
            <a:normAutofit/>
          </a:bodyPr>
          <a:lstStyle>
            <a:lvl1pPr marL="0" indent="0">
              <a:buNone/>
              <a:defRPr sz="3200" b="1">
                <a:solidFill>
                  <a:schemeClr val="accent2">
                    <a:lumMod val="75000"/>
                  </a:schemeClr>
                </a:solidFill>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pPr lvl="0"/>
            <a:r>
              <a:rPr lang="de-DE" dirty="0"/>
              <a:t>Headline 32 </a:t>
            </a:r>
            <a:r>
              <a:rPr lang="de-DE" dirty="0" err="1"/>
              <a:t>bold</a:t>
            </a:r>
            <a:endParaRPr lang="de-DE" dirty="0"/>
          </a:p>
        </p:txBody>
      </p:sp>
      <p:pic>
        <p:nvPicPr>
          <p:cNvPr id="9" name="Picture 3" descr="C:\Users\Simon Weihofen\Desktop\BAK Ökologie\Green Events\Zeltplatz Bilder\Zeltplatz Westernohe Kopie.jp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25184" b="13594"/>
          <a:stretch/>
        </p:blipFill>
        <p:spPr bwMode="auto">
          <a:xfrm>
            <a:off x="1475656" y="1100028"/>
            <a:ext cx="5820092" cy="4999801"/>
          </a:xfrm>
          <a:prstGeom prst="rect">
            <a:avLst/>
          </a:prstGeom>
          <a:noFill/>
          <a:ln w="6350" cap="rnd" cmpd="sng">
            <a:noFill/>
            <a:prstDash val="solid"/>
          </a:ln>
          <a:effectLst/>
          <a:extLst>
            <a:ext uri="{909E8E84-426E-40DD-AFC4-6F175D3DCCD1}">
              <a14:hiddenFill xmlns:a14="http://schemas.microsoft.com/office/drawing/2010/main">
                <a:solidFill>
                  <a:srgbClr val="FFFFFF"/>
                </a:solidFill>
              </a14:hiddenFill>
            </a:ext>
          </a:extLst>
        </p:spPr>
      </p:pic>
      <p:sp>
        <p:nvSpPr>
          <p:cNvPr id="17" name="Textplatzhalter 15"/>
          <p:cNvSpPr>
            <a:spLocks noGrp="1"/>
          </p:cNvSpPr>
          <p:nvPr>
            <p:ph type="body" sz="quarter" idx="14" hasCustomPrompt="1"/>
          </p:nvPr>
        </p:nvSpPr>
        <p:spPr>
          <a:xfrm>
            <a:off x="457200" y="548680"/>
            <a:ext cx="6096000" cy="432048"/>
          </a:xfrm>
          <a:prstGeom prst="rect">
            <a:avLst/>
          </a:prstGeom>
        </p:spPr>
        <p:txBody>
          <a:bodyPr anchor="ctr">
            <a:normAutofit/>
          </a:bodyPr>
          <a:lstStyle>
            <a:lvl1pPr marL="0" indent="0">
              <a:buNone/>
              <a:defRPr sz="2400">
                <a:solidFill>
                  <a:schemeClr val="accent2">
                    <a:lumMod val="75000"/>
                  </a:schemeClr>
                </a:solidFill>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r>
              <a:rPr lang="de-DE" dirty="0"/>
              <a:t>Subheadline 24 non-</a:t>
            </a:r>
            <a:r>
              <a:rPr lang="de-DE" dirty="0" err="1"/>
              <a:t>bold</a:t>
            </a:r>
            <a:endParaRPr lang="de-DE" dirty="0"/>
          </a:p>
        </p:txBody>
      </p:sp>
      <p:sp>
        <p:nvSpPr>
          <p:cNvPr id="8" name="Fußzeilenplatzhalter 4"/>
          <p:cNvSpPr>
            <a:spLocks noGrp="1"/>
          </p:cNvSpPr>
          <p:nvPr>
            <p:ph type="ftr" sz="quarter" idx="3"/>
          </p:nvPr>
        </p:nvSpPr>
        <p:spPr>
          <a:xfrm>
            <a:off x="2737893" y="6304235"/>
            <a:ext cx="367240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dirty="0"/>
              <a:t>Green Events – nachhaltige Veranstaltungen in der DPSG</a:t>
            </a:r>
          </a:p>
        </p:txBody>
      </p:sp>
      <p:cxnSp>
        <p:nvCxnSpPr>
          <p:cNvPr id="10" name="Gerade Verbindung 9"/>
          <p:cNvCxnSpPr/>
          <p:nvPr userDrawn="1"/>
        </p:nvCxnSpPr>
        <p:spPr>
          <a:xfrm>
            <a:off x="0" y="1100994"/>
            <a:ext cx="9252520"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pic>
        <p:nvPicPr>
          <p:cNvPr id="11" name="Grafik 10"/>
          <p:cNvPicPr>
            <a:picLocks noChangeAspect="1"/>
          </p:cNvPicPr>
          <p:nvPr userDrawn="1"/>
        </p:nvPicPr>
        <p:blipFill>
          <a:blip r:embed="rId3" cstate="print">
            <a:duotone>
              <a:prstClr val="black"/>
              <a:srgbClr val="FF2121">
                <a:tint val="45000"/>
                <a:satMod val="400000"/>
              </a:srgbClr>
            </a:duotone>
            <a:extLst>
              <a:ext uri="{28A0092B-C50C-407E-A947-70E740481C1C}">
                <a14:useLocalDpi xmlns:a14="http://schemas.microsoft.com/office/drawing/2010/main" val="0"/>
              </a:ext>
            </a:extLst>
          </a:blip>
          <a:stretch>
            <a:fillRect/>
          </a:stretch>
        </p:blipFill>
        <p:spPr>
          <a:xfrm>
            <a:off x="7138199" y="188317"/>
            <a:ext cx="1584176" cy="804216"/>
          </a:xfrm>
          <a:prstGeom prst="rect">
            <a:avLst/>
          </a:prstGeom>
        </p:spPr>
      </p:pic>
    </p:spTree>
    <p:extLst>
      <p:ext uri="{BB962C8B-B14F-4D97-AF65-F5344CB8AC3E}">
        <p14:creationId xmlns:p14="http://schemas.microsoft.com/office/powerpoint/2010/main" val="22534225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9_Titel und Inhalt">
    <p:spTree>
      <p:nvGrpSpPr>
        <p:cNvPr id="1" name=""/>
        <p:cNvGrpSpPr/>
        <p:nvPr/>
      </p:nvGrpSpPr>
      <p:grpSpPr>
        <a:xfrm>
          <a:off x="0" y="0"/>
          <a:ext cx="0" cy="0"/>
          <a:chOff x="0" y="0"/>
          <a:chExt cx="0" cy="0"/>
        </a:xfrm>
      </p:grpSpPr>
      <p:sp>
        <p:nvSpPr>
          <p:cNvPr id="4" name="Datumsplatzhalter 3"/>
          <p:cNvSpPr>
            <a:spLocks noGrp="1"/>
          </p:cNvSpPr>
          <p:nvPr>
            <p:ph type="dt" sz="half" idx="10"/>
          </p:nvPr>
        </p:nvSpPr>
        <p:spPr>
          <a:xfrm>
            <a:off x="457200" y="6302731"/>
            <a:ext cx="2133600" cy="365125"/>
          </a:xfrm>
        </p:spPr>
        <p:txBody>
          <a:bodyPr/>
          <a:lstStyle/>
          <a:p>
            <a:fld id="{0DC3437C-72A7-484A-B5BE-48BACBD29C77}" type="datetime1">
              <a:rPr lang="de-DE" smtClean="0"/>
              <a:pPr/>
              <a:t>22.02.2018</a:t>
            </a:fld>
            <a:endParaRPr lang="de-DE" dirty="0"/>
          </a:p>
        </p:txBody>
      </p:sp>
      <p:sp>
        <p:nvSpPr>
          <p:cNvPr id="6" name="Foliennummernplatzhalter 5"/>
          <p:cNvSpPr>
            <a:spLocks noGrp="1"/>
          </p:cNvSpPr>
          <p:nvPr>
            <p:ph type="sldNum" sz="quarter" idx="12"/>
          </p:nvPr>
        </p:nvSpPr>
        <p:spPr>
          <a:xfrm>
            <a:off x="6553200" y="6302731"/>
            <a:ext cx="2133600" cy="365125"/>
          </a:xfrm>
        </p:spPr>
        <p:txBody>
          <a:bodyPr/>
          <a:lstStyle/>
          <a:p>
            <a:fld id="{6C6AE60A-B69C-4790-82F7-3882EDF23186}" type="slidenum">
              <a:rPr lang="de-DE" smtClean="0"/>
              <a:pPr/>
              <a:t>‹Nr.›</a:t>
            </a:fld>
            <a:endParaRPr lang="de-DE" dirty="0"/>
          </a:p>
        </p:txBody>
      </p:sp>
      <p:sp>
        <p:nvSpPr>
          <p:cNvPr id="13" name="Textplatzhalter 15"/>
          <p:cNvSpPr>
            <a:spLocks noGrp="1"/>
          </p:cNvSpPr>
          <p:nvPr>
            <p:ph type="body" sz="quarter" idx="20" hasCustomPrompt="1"/>
          </p:nvPr>
        </p:nvSpPr>
        <p:spPr>
          <a:xfrm>
            <a:off x="457200" y="10837"/>
            <a:ext cx="6096000" cy="753867"/>
          </a:xfrm>
          <a:prstGeom prst="rect">
            <a:avLst/>
          </a:prstGeom>
        </p:spPr>
        <p:txBody>
          <a:bodyPr anchor="ctr">
            <a:normAutofit/>
          </a:bodyPr>
          <a:lstStyle>
            <a:lvl1pPr marL="0" indent="0">
              <a:buNone/>
              <a:defRPr sz="3200" b="1">
                <a:solidFill>
                  <a:schemeClr val="accent1">
                    <a:lumMod val="75000"/>
                  </a:schemeClr>
                </a:solidFill>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pPr lvl="0"/>
            <a:r>
              <a:rPr lang="de-DE" dirty="0"/>
              <a:t>Headline 32 </a:t>
            </a:r>
            <a:r>
              <a:rPr lang="de-DE" dirty="0" err="1"/>
              <a:t>bold</a:t>
            </a:r>
            <a:endParaRPr lang="de-DE" dirty="0"/>
          </a:p>
        </p:txBody>
      </p:sp>
      <p:pic>
        <p:nvPicPr>
          <p:cNvPr id="9" name="Picture 3" descr="C:\Users\Simon Weihofen\Desktop\BAK Ökologie\Green Events\Zeltplatz Bilder\Zeltplatz Westernohe Kopie.jp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25184" b="13594"/>
          <a:stretch/>
        </p:blipFill>
        <p:spPr bwMode="auto">
          <a:xfrm>
            <a:off x="1475656" y="1100028"/>
            <a:ext cx="5820092" cy="4999801"/>
          </a:xfrm>
          <a:prstGeom prst="rect">
            <a:avLst/>
          </a:prstGeom>
          <a:noFill/>
          <a:ln w="6350" cap="rnd" cmpd="sng">
            <a:noFill/>
            <a:prstDash val="solid"/>
          </a:ln>
          <a:effectLst/>
          <a:extLst>
            <a:ext uri="{909E8E84-426E-40DD-AFC4-6F175D3DCCD1}">
              <a14:hiddenFill xmlns:a14="http://schemas.microsoft.com/office/drawing/2010/main">
                <a:solidFill>
                  <a:srgbClr val="FFFFFF"/>
                </a:solidFill>
              </a14:hiddenFill>
            </a:ext>
          </a:extLst>
        </p:spPr>
      </p:pic>
      <p:sp>
        <p:nvSpPr>
          <p:cNvPr id="17" name="Textplatzhalter 15"/>
          <p:cNvSpPr>
            <a:spLocks noGrp="1"/>
          </p:cNvSpPr>
          <p:nvPr>
            <p:ph type="body" sz="quarter" idx="14" hasCustomPrompt="1"/>
          </p:nvPr>
        </p:nvSpPr>
        <p:spPr>
          <a:xfrm>
            <a:off x="457200" y="548680"/>
            <a:ext cx="6096000" cy="432048"/>
          </a:xfrm>
          <a:prstGeom prst="rect">
            <a:avLst/>
          </a:prstGeom>
        </p:spPr>
        <p:txBody>
          <a:bodyPr anchor="ctr">
            <a:normAutofit/>
          </a:bodyPr>
          <a:lstStyle>
            <a:lvl1pPr marL="0" indent="0">
              <a:buNone/>
              <a:defRPr sz="2400">
                <a:solidFill>
                  <a:schemeClr val="accent1">
                    <a:lumMod val="75000"/>
                  </a:schemeClr>
                </a:solidFill>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r>
              <a:rPr lang="de-DE" dirty="0"/>
              <a:t>Subheadline 24 non-</a:t>
            </a:r>
            <a:r>
              <a:rPr lang="de-DE" dirty="0" err="1"/>
              <a:t>bold</a:t>
            </a:r>
            <a:endParaRPr lang="de-DE" dirty="0"/>
          </a:p>
        </p:txBody>
      </p:sp>
      <p:sp>
        <p:nvSpPr>
          <p:cNvPr id="8" name="Fußzeilenplatzhalter 4"/>
          <p:cNvSpPr>
            <a:spLocks noGrp="1"/>
          </p:cNvSpPr>
          <p:nvPr>
            <p:ph type="ftr" sz="quarter" idx="3"/>
          </p:nvPr>
        </p:nvSpPr>
        <p:spPr>
          <a:xfrm>
            <a:off x="2737893" y="6304235"/>
            <a:ext cx="367240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dirty="0"/>
              <a:t>Green Events – nachhaltige Veranstaltungen in der DPSG</a:t>
            </a:r>
          </a:p>
        </p:txBody>
      </p:sp>
      <p:cxnSp>
        <p:nvCxnSpPr>
          <p:cNvPr id="10" name="Gerade Verbindung 9"/>
          <p:cNvCxnSpPr/>
          <p:nvPr userDrawn="1"/>
        </p:nvCxnSpPr>
        <p:spPr>
          <a:xfrm>
            <a:off x="0" y="1100994"/>
            <a:ext cx="9252520" cy="0"/>
          </a:xfrm>
          <a:prstGeom prst="line">
            <a:avLst/>
          </a:prstGeom>
          <a:ln w="38100">
            <a:solidFill>
              <a:srgbClr val="255793"/>
            </a:solidFill>
          </a:ln>
        </p:spPr>
        <p:style>
          <a:lnRef idx="1">
            <a:schemeClr val="accent1"/>
          </a:lnRef>
          <a:fillRef idx="0">
            <a:schemeClr val="accent1"/>
          </a:fillRef>
          <a:effectRef idx="0">
            <a:schemeClr val="accent1"/>
          </a:effectRef>
          <a:fontRef idx="minor">
            <a:schemeClr val="tx1"/>
          </a:fontRef>
        </p:style>
      </p:cxnSp>
      <p:pic>
        <p:nvPicPr>
          <p:cNvPr id="11" name="Grafik 10"/>
          <p:cNvPicPr>
            <a:picLocks noChangeAspect="1"/>
          </p:cNvPicPr>
          <p:nvPr userDrawn="1"/>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7138199" y="188317"/>
            <a:ext cx="1584176" cy="804216"/>
          </a:xfrm>
          <a:prstGeom prst="rect">
            <a:avLst/>
          </a:prstGeom>
        </p:spPr>
      </p:pic>
    </p:spTree>
    <p:extLst>
      <p:ext uri="{BB962C8B-B14F-4D97-AF65-F5344CB8AC3E}">
        <p14:creationId xmlns:p14="http://schemas.microsoft.com/office/powerpoint/2010/main" val="2253422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13" name="Datumsplatzhalter 12"/>
          <p:cNvSpPr>
            <a:spLocks noGrp="1"/>
          </p:cNvSpPr>
          <p:nvPr>
            <p:ph type="dt" sz="half" idx="10"/>
          </p:nvPr>
        </p:nvSpPr>
        <p:spPr/>
        <p:txBody>
          <a:bodyPr/>
          <a:lstStyle/>
          <a:p>
            <a:fld id="{9F6C5A6C-AE6A-447A-8252-A6D041E14143}" type="datetime1">
              <a:rPr lang="de-DE" smtClean="0"/>
              <a:pPr/>
              <a:t>22.02.2018</a:t>
            </a:fld>
            <a:endParaRPr lang="de-DE" dirty="0"/>
          </a:p>
        </p:txBody>
      </p:sp>
      <p:sp>
        <p:nvSpPr>
          <p:cNvPr id="15" name="Foliennummernplatzhalter 14"/>
          <p:cNvSpPr>
            <a:spLocks noGrp="1"/>
          </p:cNvSpPr>
          <p:nvPr>
            <p:ph type="sldNum" sz="quarter" idx="12"/>
          </p:nvPr>
        </p:nvSpPr>
        <p:spPr/>
        <p:txBody>
          <a:bodyPr/>
          <a:lstStyle/>
          <a:p>
            <a:fld id="{6C6AE60A-B69C-4790-82F7-3882EDF23186}" type="slidenum">
              <a:rPr lang="de-DE" smtClean="0"/>
              <a:pPr/>
              <a:t>‹Nr.›</a:t>
            </a:fld>
            <a:endParaRPr lang="de-DE" dirty="0"/>
          </a:p>
        </p:txBody>
      </p:sp>
      <p:sp>
        <p:nvSpPr>
          <p:cNvPr id="20" name="Textplatzhalter 19"/>
          <p:cNvSpPr>
            <a:spLocks noGrp="1"/>
          </p:cNvSpPr>
          <p:nvPr>
            <p:ph type="body" sz="quarter" idx="14" hasCustomPrompt="1"/>
          </p:nvPr>
        </p:nvSpPr>
        <p:spPr>
          <a:xfrm>
            <a:off x="457200" y="1484883"/>
            <a:ext cx="8229600" cy="503957"/>
          </a:xfrm>
          <a:prstGeom prst="rect">
            <a:avLst/>
          </a:prstGeom>
          <a:solidFill>
            <a:srgbClr val="79B51C"/>
          </a:solidFill>
        </p:spPr>
        <p:txBody>
          <a:bodyPr anchor="ctr"/>
          <a:lstStyle>
            <a:lvl1pPr marL="0" indent="0">
              <a:buNone/>
              <a:defRPr sz="2800" b="0">
                <a:solidFill>
                  <a:schemeClr val="bg1"/>
                </a:solidFill>
              </a:defRPr>
            </a:lvl1pPr>
            <a:lvl2pPr marL="457200" indent="0">
              <a:buNone/>
              <a:defRPr sz="2800" b="0"/>
            </a:lvl2pPr>
            <a:lvl3pPr marL="914400" indent="0">
              <a:buNone/>
              <a:defRPr sz="2800" b="0"/>
            </a:lvl3pPr>
            <a:lvl4pPr marL="1371600" indent="0">
              <a:buNone/>
              <a:defRPr sz="2800" b="0"/>
            </a:lvl4pPr>
            <a:lvl5pPr marL="1828800" indent="0">
              <a:buNone/>
              <a:defRPr sz="2800" b="0"/>
            </a:lvl5pPr>
          </a:lstStyle>
          <a:p>
            <a:pPr lvl="0"/>
            <a:r>
              <a:rPr lang="de-DE" dirty="0"/>
              <a:t>1. Überschrift</a:t>
            </a:r>
          </a:p>
        </p:txBody>
      </p:sp>
      <p:sp>
        <p:nvSpPr>
          <p:cNvPr id="21" name="Textplatzhalter 19"/>
          <p:cNvSpPr>
            <a:spLocks noGrp="1"/>
          </p:cNvSpPr>
          <p:nvPr>
            <p:ph type="body" sz="quarter" idx="15" hasCustomPrompt="1"/>
          </p:nvPr>
        </p:nvSpPr>
        <p:spPr>
          <a:xfrm>
            <a:off x="457200" y="2216529"/>
            <a:ext cx="8229600" cy="503957"/>
          </a:xfrm>
          <a:prstGeom prst="rect">
            <a:avLst/>
          </a:prstGeom>
          <a:solidFill>
            <a:srgbClr val="79B51C"/>
          </a:solidFill>
        </p:spPr>
        <p:txBody>
          <a:bodyPr anchor="ctr"/>
          <a:lstStyle>
            <a:lvl1pPr marL="0" indent="0">
              <a:buNone/>
              <a:defRPr sz="2800" b="0">
                <a:solidFill>
                  <a:schemeClr val="bg1"/>
                </a:solidFill>
              </a:defRPr>
            </a:lvl1pPr>
            <a:lvl2pPr marL="457200" indent="0">
              <a:buNone/>
              <a:defRPr sz="2800" b="0"/>
            </a:lvl2pPr>
            <a:lvl3pPr marL="914400" indent="0">
              <a:buNone/>
              <a:defRPr sz="2800" b="0"/>
            </a:lvl3pPr>
            <a:lvl4pPr marL="1371600" indent="0">
              <a:buNone/>
              <a:defRPr sz="2800" b="0"/>
            </a:lvl4pPr>
            <a:lvl5pPr marL="1828800" indent="0">
              <a:buNone/>
              <a:defRPr sz="2800" b="0"/>
            </a:lvl5pPr>
          </a:lstStyle>
          <a:p>
            <a:pPr lvl="0"/>
            <a:r>
              <a:rPr lang="de-DE" dirty="0"/>
              <a:t>2. Überschrift</a:t>
            </a:r>
          </a:p>
        </p:txBody>
      </p:sp>
      <p:sp>
        <p:nvSpPr>
          <p:cNvPr id="22" name="Textplatzhalter 19"/>
          <p:cNvSpPr>
            <a:spLocks noGrp="1"/>
          </p:cNvSpPr>
          <p:nvPr>
            <p:ph type="body" sz="quarter" idx="16" hasCustomPrompt="1"/>
          </p:nvPr>
        </p:nvSpPr>
        <p:spPr>
          <a:xfrm>
            <a:off x="457200" y="2948175"/>
            <a:ext cx="8229600" cy="503957"/>
          </a:xfrm>
          <a:prstGeom prst="rect">
            <a:avLst/>
          </a:prstGeom>
          <a:solidFill>
            <a:srgbClr val="79B51C"/>
          </a:solidFill>
        </p:spPr>
        <p:txBody>
          <a:bodyPr anchor="ctr"/>
          <a:lstStyle>
            <a:lvl1pPr marL="0" indent="0">
              <a:buNone/>
              <a:defRPr sz="2800" b="0">
                <a:solidFill>
                  <a:schemeClr val="bg1"/>
                </a:solidFill>
              </a:defRPr>
            </a:lvl1pPr>
            <a:lvl2pPr marL="457200" indent="0">
              <a:buNone/>
              <a:defRPr sz="2800" b="0"/>
            </a:lvl2pPr>
            <a:lvl3pPr marL="914400" indent="0">
              <a:buNone/>
              <a:defRPr sz="2800" b="0"/>
            </a:lvl3pPr>
            <a:lvl4pPr marL="1371600" indent="0">
              <a:buNone/>
              <a:defRPr sz="2800" b="0"/>
            </a:lvl4pPr>
            <a:lvl5pPr marL="1828800" indent="0">
              <a:buNone/>
              <a:defRPr sz="2800" b="0"/>
            </a:lvl5pPr>
          </a:lstStyle>
          <a:p>
            <a:pPr lvl="0"/>
            <a:r>
              <a:rPr lang="de-DE" dirty="0"/>
              <a:t>3. Überschrift</a:t>
            </a:r>
          </a:p>
        </p:txBody>
      </p:sp>
      <p:sp>
        <p:nvSpPr>
          <p:cNvPr id="23" name="Textplatzhalter 19"/>
          <p:cNvSpPr>
            <a:spLocks noGrp="1"/>
          </p:cNvSpPr>
          <p:nvPr>
            <p:ph type="body" sz="quarter" idx="17" hasCustomPrompt="1"/>
          </p:nvPr>
        </p:nvSpPr>
        <p:spPr>
          <a:xfrm>
            <a:off x="457200" y="3679821"/>
            <a:ext cx="8229600" cy="503957"/>
          </a:xfrm>
          <a:prstGeom prst="rect">
            <a:avLst/>
          </a:prstGeom>
          <a:solidFill>
            <a:srgbClr val="79B51C"/>
          </a:solidFill>
        </p:spPr>
        <p:txBody>
          <a:bodyPr anchor="ctr"/>
          <a:lstStyle>
            <a:lvl1pPr marL="0" indent="0">
              <a:buNone/>
              <a:defRPr sz="2800" b="0">
                <a:solidFill>
                  <a:schemeClr val="bg1"/>
                </a:solidFill>
              </a:defRPr>
            </a:lvl1pPr>
            <a:lvl2pPr marL="457200" indent="0">
              <a:buNone/>
              <a:defRPr sz="2800" b="0"/>
            </a:lvl2pPr>
            <a:lvl3pPr marL="914400" indent="0">
              <a:buNone/>
              <a:defRPr sz="2800" b="0"/>
            </a:lvl3pPr>
            <a:lvl4pPr marL="1371600" indent="0">
              <a:buNone/>
              <a:defRPr sz="2800" b="0"/>
            </a:lvl4pPr>
            <a:lvl5pPr marL="1828800" indent="0">
              <a:buNone/>
              <a:defRPr sz="2800" b="0"/>
            </a:lvl5pPr>
          </a:lstStyle>
          <a:p>
            <a:pPr lvl="0"/>
            <a:r>
              <a:rPr lang="de-DE" dirty="0"/>
              <a:t>4. Überschrift</a:t>
            </a:r>
          </a:p>
        </p:txBody>
      </p:sp>
      <p:sp>
        <p:nvSpPr>
          <p:cNvPr id="24" name="Textplatzhalter 19"/>
          <p:cNvSpPr>
            <a:spLocks noGrp="1"/>
          </p:cNvSpPr>
          <p:nvPr>
            <p:ph type="body" sz="quarter" idx="18" hasCustomPrompt="1"/>
          </p:nvPr>
        </p:nvSpPr>
        <p:spPr>
          <a:xfrm>
            <a:off x="457200" y="4411467"/>
            <a:ext cx="8229600" cy="503957"/>
          </a:xfrm>
          <a:prstGeom prst="rect">
            <a:avLst/>
          </a:prstGeom>
          <a:solidFill>
            <a:srgbClr val="79B51C"/>
          </a:solidFill>
        </p:spPr>
        <p:txBody>
          <a:bodyPr anchor="ctr"/>
          <a:lstStyle>
            <a:lvl1pPr marL="0" indent="0">
              <a:buNone/>
              <a:defRPr sz="2800" b="0">
                <a:solidFill>
                  <a:schemeClr val="bg1"/>
                </a:solidFill>
              </a:defRPr>
            </a:lvl1pPr>
            <a:lvl2pPr marL="457200" indent="0">
              <a:buNone/>
              <a:defRPr sz="2800" b="0"/>
            </a:lvl2pPr>
            <a:lvl3pPr marL="914400" indent="0">
              <a:buNone/>
              <a:defRPr sz="2800" b="0"/>
            </a:lvl3pPr>
            <a:lvl4pPr marL="1371600" indent="0">
              <a:buNone/>
              <a:defRPr sz="2800" b="0"/>
            </a:lvl4pPr>
            <a:lvl5pPr marL="1828800" indent="0">
              <a:buNone/>
              <a:defRPr sz="2800" b="0"/>
            </a:lvl5pPr>
          </a:lstStyle>
          <a:p>
            <a:pPr lvl="0"/>
            <a:r>
              <a:rPr lang="de-DE" dirty="0"/>
              <a:t>5. Überschrift</a:t>
            </a:r>
          </a:p>
        </p:txBody>
      </p:sp>
      <p:sp>
        <p:nvSpPr>
          <p:cNvPr id="25" name="Textplatzhalter 19"/>
          <p:cNvSpPr>
            <a:spLocks noGrp="1"/>
          </p:cNvSpPr>
          <p:nvPr>
            <p:ph type="body" sz="quarter" idx="19" hasCustomPrompt="1"/>
          </p:nvPr>
        </p:nvSpPr>
        <p:spPr>
          <a:xfrm>
            <a:off x="457200" y="5143115"/>
            <a:ext cx="8229600" cy="503957"/>
          </a:xfrm>
          <a:prstGeom prst="rect">
            <a:avLst/>
          </a:prstGeom>
          <a:solidFill>
            <a:srgbClr val="79B51C"/>
          </a:solidFill>
        </p:spPr>
        <p:txBody>
          <a:bodyPr anchor="ctr"/>
          <a:lstStyle>
            <a:lvl1pPr marL="0" indent="0">
              <a:buNone/>
              <a:defRPr sz="2800" b="0">
                <a:solidFill>
                  <a:schemeClr val="bg1"/>
                </a:solidFill>
              </a:defRPr>
            </a:lvl1pPr>
            <a:lvl2pPr marL="457200" indent="0">
              <a:buNone/>
              <a:defRPr sz="2800" b="0"/>
            </a:lvl2pPr>
            <a:lvl3pPr marL="914400" indent="0">
              <a:buNone/>
              <a:defRPr sz="2800" b="0"/>
            </a:lvl3pPr>
            <a:lvl4pPr marL="1371600" indent="0">
              <a:buNone/>
              <a:defRPr sz="2800" b="0"/>
            </a:lvl4pPr>
            <a:lvl5pPr marL="1828800" indent="0">
              <a:buNone/>
              <a:defRPr sz="2800" b="0"/>
            </a:lvl5pPr>
          </a:lstStyle>
          <a:p>
            <a:pPr lvl="0"/>
            <a:r>
              <a:rPr lang="de-DE" dirty="0"/>
              <a:t>6. Überschrift</a:t>
            </a:r>
          </a:p>
        </p:txBody>
      </p:sp>
      <p:sp>
        <p:nvSpPr>
          <p:cNvPr id="35" name="Textplatzhalter 15"/>
          <p:cNvSpPr>
            <a:spLocks noGrp="1"/>
          </p:cNvSpPr>
          <p:nvPr>
            <p:ph type="body" sz="quarter" idx="21" hasCustomPrompt="1"/>
          </p:nvPr>
        </p:nvSpPr>
        <p:spPr>
          <a:xfrm>
            <a:off x="457200" y="548680"/>
            <a:ext cx="6096000" cy="432048"/>
          </a:xfrm>
          <a:prstGeom prst="rect">
            <a:avLst/>
          </a:prstGeom>
        </p:spPr>
        <p:txBody>
          <a:bodyPr anchor="ctr">
            <a:normAutofit/>
          </a:bodyPr>
          <a:lstStyle>
            <a:lvl1pPr marL="0" indent="0">
              <a:buNone/>
              <a:defRPr sz="2400">
                <a:solidFill>
                  <a:srgbClr val="4F8D2C"/>
                </a:solidFill>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r>
              <a:rPr lang="de-DE" dirty="0"/>
              <a:t>Subheadline 24 non-</a:t>
            </a:r>
            <a:r>
              <a:rPr lang="de-DE" dirty="0" err="1"/>
              <a:t>bold</a:t>
            </a:r>
            <a:endParaRPr lang="de-DE" dirty="0"/>
          </a:p>
        </p:txBody>
      </p:sp>
      <p:sp>
        <p:nvSpPr>
          <p:cNvPr id="36" name="Textplatzhalter 15"/>
          <p:cNvSpPr>
            <a:spLocks noGrp="1"/>
          </p:cNvSpPr>
          <p:nvPr>
            <p:ph type="body" sz="quarter" idx="20" hasCustomPrompt="1"/>
          </p:nvPr>
        </p:nvSpPr>
        <p:spPr>
          <a:xfrm>
            <a:off x="457200" y="10837"/>
            <a:ext cx="6096000" cy="753867"/>
          </a:xfrm>
          <a:prstGeom prst="rect">
            <a:avLst/>
          </a:prstGeom>
        </p:spPr>
        <p:txBody>
          <a:bodyPr anchor="ctr">
            <a:normAutofit/>
          </a:bodyPr>
          <a:lstStyle>
            <a:lvl1pPr marL="0" indent="0">
              <a:buNone/>
              <a:defRPr sz="3200" b="1">
                <a:solidFill>
                  <a:srgbClr val="4F8D2C"/>
                </a:solidFill>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pPr lvl="0"/>
            <a:r>
              <a:rPr lang="de-DE" dirty="0"/>
              <a:t>Headline 32 </a:t>
            </a:r>
            <a:r>
              <a:rPr lang="de-DE" dirty="0" err="1"/>
              <a:t>bold</a:t>
            </a:r>
            <a:endParaRPr lang="de-DE" dirty="0"/>
          </a:p>
        </p:txBody>
      </p:sp>
      <p:sp>
        <p:nvSpPr>
          <p:cNvPr id="16" name="Fußzeilenplatzhalter 4"/>
          <p:cNvSpPr>
            <a:spLocks noGrp="1"/>
          </p:cNvSpPr>
          <p:nvPr>
            <p:ph type="ftr" sz="quarter" idx="3"/>
          </p:nvPr>
        </p:nvSpPr>
        <p:spPr>
          <a:xfrm>
            <a:off x="2737893" y="6356350"/>
            <a:ext cx="367240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dirty="0"/>
              <a:t>Green Events – nachhaltige Veranstaltungen in der DPSG</a:t>
            </a:r>
          </a:p>
        </p:txBody>
      </p:sp>
      <p:cxnSp>
        <p:nvCxnSpPr>
          <p:cNvPr id="14" name="Gerade Verbindung 9"/>
          <p:cNvCxnSpPr/>
          <p:nvPr userDrawn="1"/>
        </p:nvCxnSpPr>
        <p:spPr>
          <a:xfrm>
            <a:off x="0" y="1124744"/>
            <a:ext cx="9252520" cy="0"/>
          </a:xfrm>
          <a:prstGeom prst="line">
            <a:avLst/>
          </a:prstGeom>
          <a:ln w="38100">
            <a:solidFill>
              <a:srgbClr val="4F8D2C"/>
            </a:solidFill>
          </a:ln>
        </p:spPr>
        <p:style>
          <a:lnRef idx="1">
            <a:schemeClr val="accent1"/>
          </a:lnRef>
          <a:fillRef idx="0">
            <a:schemeClr val="accent1"/>
          </a:fillRef>
          <a:effectRef idx="0">
            <a:schemeClr val="accent1"/>
          </a:effectRef>
          <a:fontRef idx="minor">
            <a:schemeClr val="tx1"/>
          </a:fontRef>
        </p:style>
      </p:cxnSp>
      <p:pic>
        <p:nvPicPr>
          <p:cNvPr id="17" name="Grafik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38199" y="188317"/>
            <a:ext cx="1584176" cy="804216"/>
          </a:xfrm>
          <a:prstGeom prst="rect">
            <a:avLst/>
          </a:prstGeom>
        </p:spPr>
      </p:pic>
    </p:spTree>
    <p:extLst>
      <p:ext uri="{BB962C8B-B14F-4D97-AF65-F5344CB8AC3E}">
        <p14:creationId xmlns:p14="http://schemas.microsoft.com/office/powerpoint/2010/main" val="969622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Benutzerdefiniertes Layout">
    <p:spTree>
      <p:nvGrpSpPr>
        <p:cNvPr id="1" name=""/>
        <p:cNvGrpSpPr/>
        <p:nvPr/>
      </p:nvGrpSpPr>
      <p:grpSpPr>
        <a:xfrm>
          <a:off x="0" y="0"/>
          <a:ext cx="0" cy="0"/>
          <a:chOff x="0" y="0"/>
          <a:chExt cx="0" cy="0"/>
        </a:xfrm>
      </p:grpSpPr>
      <p:sp>
        <p:nvSpPr>
          <p:cNvPr id="13" name="Datumsplatzhalter 12"/>
          <p:cNvSpPr>
            <a:spLocks noGrp="1"/>
          </p:cNvSpPr>
          <p:nvPr>
            <p:ph type="dt" sz="half" idx="10"/>
          </p:nvPr>
        </p:nvSpPr>
        <p:spPr/>
        <p:txBody>
          <a:bodyPr/>
          <a:lstStyle/>
          <a:p>
            <a:fld id="{9F6C5A6C-AE6A-447A-8252-A6D041E14143}" type="datetime1">
              <a:rPr lang="de-DE" smtClean="0"/>
              <a:pPr/>
              <a:t>22.02.2018</a:t>
            </a:fld>
            <a:endParaRPr lang="de-DE"/>
          </a:p>
        </p:txBody>
      </p:sp>
      <p:sp>
        <p:nvSpPr>
          <p:cNvPr id="15" name="Foliennummernplatzhalter 14"/>
          <p:cNvSpPr>
            <a:spLocks noGrp="1"/>
          </p:cNvSpPr>
          <p:nvPr>
            <p:ph type="sldNum" sz="quarter" idx="12"/>
          </p:nvPr>
        </p:nvSpPr>
        <p:spPr/>
        <p:txBody>
          <a:bodyPr/>
          <a:lstStyle/>
          <a:p>
            <a:fld id="{6C6AE60A-B69C-4790-82F7-3882EDF23186}" type="slidenum">
              <a:rPr lang="de-DE" smtClean="0"/>
              <a:pPr/>
              <a:t>‹Nr.›</a:t>
            </a:fld>
            <a:endParaRPr lang="de-DE" dirty="0"/>
          </a:p>
        </p:txBody>
      </p:sp>
      <p:sp>
        <p:nvSpPr>
          <p:cNvPr id="20" name="Textplatzhalter 19"/>
          <p:cNvSpPr>
            <a:spLocks noGrp="1"/>
          </p:cNvSpPr>
          <p:nvPr>
            <p:ph type="body" sz="quarter" idx="14" hasCustomPrompt="1"/>
          </p:nvPr>
        </p:nvSpPr>
        <p:spPr>
          <a:xfrm>
            <a:off x="457200" y="1484883"/>
            <a:ext cx="8229600" cy="503957"/>
          </a:xfrm>
          <a:prstGeom prst="rect">
            <a:avLst/>
          </a:prstGeom>
          <a:solidFill>
            <a:srgbClr val="A20000"/>
          </a:solidFill>
        </p:spPr>
        <p:txBody>
          <a:bodyPr anchor="ctr"/>
          <a:lstStyle>
            <a:lvl1pPr marL="0" indent="0">
              <a:buNone/>
              <a:defRPr sz="2800" b="0">
                <a:solidFill>
                  <a:schemeClr val="bg1"/>
                </a:solidFill>
              </a:defRPr>
            </a:lvl1pPr>
            <a:lvl2pPr marL="457200" indent="0">
              <a:buNone/>
              <a:defRPr sz="2800" b="0"/>
            </a:lvl2pPr>
            <a:lvl3pPr marL="914400" indent="0">
              <a:buNone/>
              <a:defRPr sz="2800" b="0"/>
            </a:lvl3pPr>
            <a:lvl4pPr marL="1371600" indent="0">
              <a:buNone/>
              <a:defRPr sz="2800" b="0"/>
            </a:lvl4pPr>
            <a:lvl5pPr marL="1828800" indent="0">
              <a:buNone/>
              <a:defRPr sz="2800" b="0"/>
            </a:lvl5pPr>
          </a:lstStyle>
          <a:p>
            <a:pPr lvl="0"/>
            <a:r>
              <a:rPr lang="de-DE" dirty="0"/>
              <a:t>1. Überschrift</a:t>
            </a:r>
          </a:p>
        </p:txBody>
      </p:sp>
      <p:sp>
        <p:nvSpPr>
          <p:cNvPr id="21" name="Textplatzhalter 19"/>
          <p:cNvSpPr>
            <a:spLocks noGrp="1"/>
          </p:cNvSpPr>
          <p:nvPr>
            <p:ph type="body" sz="quarter" idx="15" hasCustomPrompt="1"/>
          </p:nvPr>
        </p:nvSpPr>
        <p:spPr>
          <a:xfrm>
            <a:off x="457200" y="2216529"/>
            <a:ext cx="8229600" cy="503957"/>
          </a:xfrm>
          <a:prstGeom prst="rect">
            <a:avLst/>
          </a:prstGeom>
          <a:solidFill>
            <a:srgbClr val="A20000"/>
          </a:solidFill>
        </p:spPr>
        <p:txBody>
          <a:bodyPr anchor="ctr"/>
          <a:lstStyle>
            <a:lvl1pPr marL="0" indent="0">
              <a:buNone/>
              <a:defRPr sz="2800" b="0">
                <a:solidFill>
                  <a:schemeClr val="bg1"/>
                </a:solidFill>
              </a:defRPr>
            </a:lvl1pPr>
            <a:lvl2pPr marL="457200" indent="0">
              <a:buNone/>
              <a:defRPr sz="2800" b="0"/>
            </a:lvl2pPr>
            <a:lvl3pPr marL="914400" indent="0">
              <a:buNone/>
              <a:defRPr sz="2800" b="0"/>
            </a:lvl3pPr>
            <a:lvl4pPr marL="1371600" indent="0">
              <a:buNone/>
              <a:defRPr sz="2800" b="0"/>
            </a:lvl4pPr>
            <a:lvl5pPr marL="1828800" indent="0">
              <a:buNone/>
              <a:defRPr sz="2800" b="0"/>
            </a:lvl5pPr>
          </a:lstStyle>
          <a:p>
            <a:pPr lvl="0"/>
            <a:r>
              <a:rPr lang="de-DE" dirty="0"/>
              <a:t>2. Überschrift</a:t>
            </a:r>
          </a:p>
        </p:txBody>
      </p:sp>
      <p:sp>
        <p:nvSpPr>
          <p:cNvPr id="22" name="Textplatzhalter 19"/>
          <p:cNvSpPr>
            <a:spLocks noGrp="1"/>
          </p:cNvSpPr>
          <p:nvPr>
            <p:ph type="body" sz="quarter" idx="16" hasCustomPrompt="1"/>
          </p:nvPr>
        </p:nvSpPr>
        <p:spPr>
          <a:xfrm>
            <a:off x="457200" y="2948175"/>
            <a:ext cx="8229600" cy="503957"/>
          </a:xfrm>
          <a:prstGeom prst="rect">
            <a:avLst/>
          </a:prstGeom>
          <a:solidFill>
            <a:srgbClr val="A20000"/>
          </a:solidFill>
        </p:spPr>
        <p:txBody>
          <a:bodyPr anchor="ctr"/>
          <a:lstStyle>
            <a:lvl1pPr marL="0" indent="0">
              <a:buNone/>
              <a:defRPr sz="2800" b="0">
                <a:solidFill>
                  <a:schemeClr val="bg1"/>
                </a:solidFill>
              </a:defRPr>
            </a:lvl1pPr>
            <a:lvl2pPr marL="457200" indent="0">
              <a:buNone/>
              <a:defRPr sz="2800" b="0"/>
            </a:lvl2pPr>
            <a:lvl3pPr marL="914400" indent="0">
              <a:buNone/>
              <a:defRPr sz="2800" b="0"/>
            </a:lvl3pPr>
            <a:lvl4pPr marL="1371600" indent="0">
              <a:buNone/>
              <a:defRPr sz="2800" b="0"/>
            </a:lvl4pPr>
            <a:lvl5pPr marL="1828800" indent="0">
              <a:buNone/>
              <a:defRPr sz="2800" b="0"/>
            </a:lvl5pPr>
          </a:lstStyle>
          <a:p>
            <a:pPr lvl="0"/>
            <a:r>
              <a:rPr lang="de-DE" dirty="0"/>
              <a:t>3. Überschrift</a:t>
            </a:r>
          </a:p>
        </p:txBody>
      </p:sp>
      <p:sp>
        <p:nvSpPr>
          <p:cNvPr id="23" name="Textplatzhalter 19"/>
          <p:cNvSpPr>
            <a:spLocks noGrp="1"/>
          </p:cNvSpPr>
          <p:nvPr>
            <p:ph type="body" sz="quarter" idx="17" hasCustomPrompt="1"/>
          </p:nvPr>
        </p:nvSpPr>
        <p:spPr>
          <a:xfrm>
            <a:off x="457200" y="3679821"/>
            <a:ext cx="8229600" cy="503957"/>
          </a:xfrm>
          <a:prstGeom prst="rect">
            <a:avLst/>
          </a:prstGeom>
          <a:solidFill>
            <a:srgbClr val="A20000"/>
          </a:solidFill>
        </p:spPr>
        <p:txBody>
          <a:bodyPr anchor="ctr"/>
          <a:lstStyle>
            <a:lvl1pPr marL="0" indent="0">
              <a:buNone/>
              <a:defRPr sz="2800" b="0">
                <a:solidFill>
                  <a:schemeClr val="bg1"/>
                </a:solidFill>
              </a:defRPr>
            </a:lvl1pPr>
            <a:lvl2pPr marL="457200" indent="0">
              <a:buNone/>
              <a:defRPr sz="2800" b="0"/>
            </a:lvl2pPr>
            <a:lvl3pPr marL="914400" indent="0">
              <a:buNone/>
              <a:defRPr sz="2800" b="0"/>
            </a:lvl3pPr>
            <a:lvl4pPr marL="1371600" indent="0">
              <a:buNone/>
              <a:defRPr sz="2800" b="0"/>
            </a:lvl4pPr>
            <a:lvl5pPr marL="1828800" indent="0">
              <a:buNone/>
              <a:defRPr sz="2800" b="0"/>
            </a:lvl5pPr>
          </a:lstStyle>
          <a:p>
            <a:pPr lvl="0"/>
            <a:r>
              <a:rPr lang="de-DE" dirty="0"/>
              <a:t>4. Überschrift</a:t>
            </a:r>
          </a:p>
        </p:txBody>
      </p:sp>
      <p:sp>
        <p:nvSpPr>
          <p:cNvPr id="24" name="Textplatzhalter 19"/>
          <p:cNvSpPr>
            <a:spLocks noGrp="1"/>
          </p:cNvSpPr>
          <p:nvPr>
            <p:ph type="body" sz="quarter" idx="18" hasCustomPrompt="1"/>
          </p:nvPr>
        </p:nvSpPr>
        <p:spPr>
          <a:xfrm>
            <a:off x="457200" y="4411467"/>
            <a:ext cx="8229600" cy="503957"/>
          </a:xfrm>
          <a:prstGeom prst="rect">
            <a:avLst/>
          </a:prstGeom>
          <a:solidFill>
            <a:srgbClr val="A20000"/>
          </a:solidFill>
        </p:spPr>
        <p:txBody>
          <a:bodyPr anchor="ctr"/>
          <a:lstStyle>
            <a:lvl1pPr marL="0" indent="0">
              <a:buNone/>
              <a:defRPr sz="2800" b="0">
                <a:solidFill>
                  <a:schemeClr val="bg1"/>
                </a:solidFill>
              </a:defRPr>
            </a:lvl1pPr>
            <a:lvl2pPr marL="457200" indent="0">
              <a:buNone/>
              <a:defRPr sz="2800" b="0"/>
            </a:lvl2pPr>
            <a:lvl3pPr marL="914400" indent="0">
              <a:buNone/>
              <a:defRPr sz="2800" b="0"/>
            </a:lvl3pPr>
            <a:lvl4pPr marL="1371600" indent="0">
              <a:buNone/>
              <a:defRPr sz="2800" b="0"/>
            </a:lvl4pPr>
            <a:lvl5pPr marL="1828800" indent="0">
              <a:buNone/>
              <a:defRPr sz="2800" b="0"/>
            </a:lvl5pPr>
          </a:lstStyle>
          <a:p>
            <a:pPr lvl="0"/>
            <a:r>
              <a:rPr lang="de-DE" dirty="0"/>
              <a:t>5. Überschrift</a:t>
            </a:r>
          </a:p>
        </p:txBody>
      </p:sp>
      <p:sp>
        <p:nvSpPr>
          <p:cNvPr id="25" name="Textplatzhalter 19"/>
          <p:cNvSpPr>
            <a:spLocks noGrp="1"/>
          </p:cNvSpPr>
          <p:nvPr>
            <p:ph type="body" sz="quarter" idx="19" hasCustomPrompt="1"/>
          </p:nvPr>
        </p:nvSpPr>
        <p:spPr>
          <a:xfrm>
            <a:off x="457200" y="5143115"/>
            <a:ext cx="8229600" cy="503957"/>
          </a:xfrm>
          <a:prstGeom prst="rect">
            <a:avLst/>
          </a:prstGeom>
          <a:solidFill>
            <a:srgbClr val="A20000"/>
          </a:solidFill>
        </p:spPr>
        <p:txBody>
          <a:bodyPr anchor="ctr"/>
          <a:lstStyle>
            <a:lvl1pPr marL="0" indent="0">
              <a:buNone/>
              <a:defRPr sz="2800" b="0">
                <a:solidFill>
                  <a:schemeClr val="bg1"/>
                </a:solidFill>
              </a:defRPr>
            </a:lvl1pPr>
            <a:lvl2pPr marL="457200" indent="0">
              <a:buNone/>
              <a:defRPr sz="2800" b="0"/>
            </a:lvl2pPr>
            <a:lvl3pPr marL="914400" indent="0">
              <a:buNone/>
              <a:defRPr sz="2800" b="0"/>
            </a:lvl3pPr>
            <a:lvl4pPr marL="1371600" indent="0">
              <a:buNone/>
              <a:defRPr sz="2800" b="0"/>
            </a:lvl4pPr>
            <a:lvl5pPr marL="1828800" indent="0">
              <a:buNone/>
              <a:defRPr sz="2800" b="0"/>
            </a:lvl5pPr>
          </a:lstStyle>
          <a:p>
            <a:pPr lvl="0"/>
            <a:r>
              <a:rPr lang="de-DE" dirty="0"/>
              <a:t>6. Überschrift</a:t>
            </a:r>
          </a:p>
        </p:txBody>
      </p:sp>
      <p:sp>
        <p:nvSpPr>
          <p:cNvPr id="16" name="Fußzeilenplatzhalter 4"/>
          <p:cNvSpPr>
            <a:spLocks noGrp="1"/>
          </p:cNvSpPr>
          <p:nvPr>
            <p:ph type="ftr" sz="quarter" idx="3"/>
          </p:nvPr>
        </p:nvSpPr>
        <p:spPr>
          <a:xfrm>
            <a:off x="2737893" y="6356350"/>
            <a:ext cx="367240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dirty="0"/>
              <a:t>Green Events – nachhaltige Veranstaltungen in der DPSG</a:t>
            </a:r>
          </a:p>
        </p:txBody>
      </p:sp>
      <p:pic>
        <p:nvPicPr>
          <p:cNvPr id="18" name="Grafik 17"/>
          <p:cNvPicPr>
            <a:picLocks noChangeAspect="1"/>
          </p:cNvPicPr>
          <p:nvPr userDrawn="1"/>
        </p:nvPicPr>
        <p:blipFill>
          <a:blip r:embed="rId2" cstate="print">
            <a:duotone>
              <a:prstClr val="black"/>
              <a:srgbClr val="FF2121">
                <a:tint val="45000"/>
                <a:satMod val="400000"/>
              </a:srgbClr>
            </a:duotone>
            <a:extLst>
              <a:ext uri="{28A0092B-C50C-407E-A947-70E740481C1C}">
                <a14:useLocalDpi xmlns:a14="http://schemas.microsoft.com/office/drawing/2010/main" val="0"/>
              </a:ext>
            </a:extLst>
          </a:blip>
          <a:stretch>
            <a:fillRect/>
          </a:stretch>
        </p:blipFill>
        <p:spPr>
          <a:xfrm>
            <a:off x="7138199" y="188317"/>
            <a:ext cx="1584176" cy="804216"/>
          </a:xfrm>
          <a:prstGeom prst="rect">
            <a:avLst/>
          </a:prstGeom>
        </p:spPr>
      </p:pic>
      <p:cxnSp>
        <p:nvCxnSpPr>
          <p:cNvPr id="14" name="Gerade Verbindung 4"/>
          <p:cNvCxnSpPr/>
          <p:nvPr userDrawn="1"/>
        </p:nvCxnSpPr>
        <p:spPr>
          <a:xfrm>
            <a:off x="0" y="1124744"/>
            <a:ext cx="9252520"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7" name="Textplatzhalter 15"/>
          <p:cNvSpPr>
            <a:spLocks noGrp="1"/>
          </p:cNvSpPr>
          <p:nvPr>
            <p:ph type="body" sz="quarter" idx="20" hasCustomPrompt="1"/>
          </p:nvPr>
        </p:nvSpPr>
        <p:spPr>
          <a:xfrm>
            <a:off x="457200" y="548680"/>
            <a:ext cx="6096000" cy="432048"/>
          </a:xfrm>
          <a:prstGeom prst="rect">
            <a:avLst/>
          </a:prstGeom>
        </p:spPr>
        <p:txBody>
          <a:bodyPr anchor="ctr">
            <a:normAutofit/>
          </a:bodyPr>
          <a:lstStyle>
            <a:lvl1pPr marL="0" indent="0">
              <a:buNone/>
              <a:defRPr sz="2400">
                <a:solidFill>
                  <a:srgbClr val="A20000"/>
                </a:solidFill>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r>
              <a:rPr lang="de-DE" dirty="0"/>
              <a:t>Subheadline 24 non-</a:t>
            </a:r>
            <a:r>
              <a:rPr lang="de-DE" dirty="0" err="1"/>
              <a:t>bold</a:t>
            </a:r>
            <a:endParaRPr lang="de-DE" dirty="0"/>
          </a:p>
        </p:txBody>
      </p:sp>
      <p:sp>
        <p:nvSpPr>
          <p:cNvPr id="19" name="Textplatzhalter 15"/>
          <p:cNvSpPr>
            <a:spLocks noGrp="1"/>
          </p:cNvSpPr>
          <p:nvPr>
            <p:ph type="body" sz="quarter" idx="21" hasCustomPrompt="1"/>
          </p:nvPr>
        </p:nvSpPr>
        <p:spPr>
          <a:xfrm>
            <a:off x="457200" y="10837"/>
            <a:ext cx="6096000" cy="753867"/>
          </a:xfrm>
          <a:prstGeom prst="rect">
            <a:avLst/>
          </a:prstGeom>
        </p:spPr>
        <p:txBody>
          <a:bodyPr anchor="ctr">
            <a:normAutofit/>
          </a:bodyPr>
          <a:lstStyle>
            <a:lvl1pPr marL="0" indent="0">
              <a:buNone/>
              <a:defRPr sz="3200" b="1">
                <a:solidFill>
                  <a:srgbClr val="A20000"/>
                </a:solidFill>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pPr lvl="0"/>
            <a:r>
              <a:rPr lang="de-DE" dirty="0"/>
              <a:t>Headline 32 </a:t>
            </a:r>
            <a:r>
              <a:rPr lang="de-DE" dirty="0" err="1"/>
              <a:t>bold</a:t>
            </a:r>
            <a:endParaRPr lang="de-DE" dirty="0"/>
          </a:p>
        </p:txBody>
      </p:sp>
      <p:sp>
        <p:nvSpPr>
          <p:cNvPr id="26" name="Textplatzhalter 19"/>
          <p:cNvSpPr>
            <a:spLocks noGrp="1"/>
          </p:cNvSpPr>
          <p:nvPr>
            <p:ph type="body" sz="quarter" idx="22" hasCustomPrompt="1"/>
          </p:nvPr>
        </p:nvSpPr>
        <p:spPr>
          <a:xfrm>
            <a:off x="457200" y="5850081"/>
            <a:ext cx="8229600" cy="503957"/>
          </a:xfrm>
          <a:prstGeom prst="rect">
            <a:avLst/>
          </a:prstGeom>
          <a:solidFill>
            <a:srgbClr val="A20000"/>
          </a:solidFill>
        </p:spPr>
        <p:txBody>
          <a:bodyPr anchor="ctr"/>
          <a:lstStyle>
            <a:lvl1pPr marL="0" indent="0">
              <a:buNone/>
              <a:defRPr sz="2800" b="0">
                <a:solidFill>
                  <a:schemeClr val="bg1"/>
                </a:solidFill>
              </a:defRPr>
            </a:lvl1pPr>
            <a:lvl2pPr marL="457200" indent="0">
              <a:buNone/>
              <a:defRPr sz="2800" b="0"/>
            </a:lvl2pPr>
            <a:lvl3pPr marL="914400" indent="0">
              <a:buNone/>
              <a:defRPr sz="2800" b="0"/>
            </a:lvl3pPr>
            <a:lvl4pPr marL="1371600" indent="0">
              <a:buNone/>
              <a:defRPr sz="2800" b="0"/>
            </a:lvl4pPr>
            <a:lvl5pPr marL="1828800" indent="0">
              <a:buNone/>
              <a:defRPr sz="2800" b="0"/>
            </a:lvl5pPr>
          </a:lstStyle>
          <a:p>
            <a:pPr lvl="0"/>
            <a:r>
              <a:rPr lang="de-DE" dirty="0"/>
              <a:t>7. Überschrift</a:t>
            </a:r>
          </a:p>
        </p:txBody>
      </p:sp>
    </p:spTree>
    <p:extLst>
      <p:ext uri="{BB962C8B-B14F-4D97-AF65-F5344CB8AC3E}">
        <p14:creationId xmlns:p14="http://schemas.microsoft.com/office/powerpoint/2010/main" val="2065334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Benutzerdefiniertes Layout">
    <p:spTree>
      <p:nvGrpSpPr>
        <p:cNvPr id="1" name=""/>
        <p:cNvGrpSpPr/>
        <p:nvPr/>
      </p:nvGrpSpPr>
      <p:grpSpPr>
        <a:xfrm>
          <a:off x="0" y="0"/>
          <a:ext cx="0" cy="0"/>
          <a:chOff x="0" y="0"/>
          <a:chExt cx="0" cy="0"/>
        </a:xfrm>
      </p:grpSpPr>
      <p:sp>
        <p:nvSpPr>
          <p:cNvPr id="13" name="Datumsplatzhalter 12"/>
          <p:cNvSpPr>
            <a:spLocks noGrp="1"/>
          </p:cNvSpPr>
          <p:nvPr>
            <p:ph type="dt" sz="half" idx="10"/>
          </p:nvPr>
        </p:nvSpPr>
        <p:spPr/>
        <p:txBody>
          <a:bodyPr/>
          <a:lstStyle/>
          <a:p>
            <a:fld id="{9F6C5A6C-AE6A-447A-8252-A6D041E14143}" type="datetime1">
              <a:rPr lang="de-DE" smtClean="0"/>
              <a:pPr/>
              <a:t>22.02.2018</a:t>
            </a:fld>
            <a:endParaRPr lang="de-DE"/>
          </a:p>
        </p:txBody>
      </p:sp>
      <p:sp>
        <p:nvSpPr>
          <p:cNvPr id="15" name="Foliennummernplatzhalter 14"/>
          <p:cNvSpPr>
            <a:spLocks noGrp="1"/>
          </p:cNvSpPr>
          <p:nvPr>
            <p:ph type="sldNum" sz="quarter" idx="12"/>
          </p:nvPr>
        </p:nvSpPr>
        <p:spPr/>
        <p:txBody>
          <a:bodyPr/>
          <a:lstStyle/>
          <a:p>
            <a:fld id="{6C6AE60A-B69C-4790-82F7-3882EDF23186}" type="slidenum">
              <a:rPr lang="de-DE" smtClean="0"/>
              <a:pPr/>
              <a:t>‹Nr.›</a:t>
            </a:fld>
            <a:endParaRPr lang="de-DE" dirty="0"/>
          </a:p>
        </p:txBody>
      </p:sp>
      <p:sp>
        <p:nvSpPr>
          <p:cNvPr id="20" name="Textplatzhalter 19"/>
          <p:cNvSpPr>
            <a:spLocks noGrp="1"/>
          </p:cNvSpPr>
          <p:nvPr>
            <p:ph type="body" sz="quarter" idx="14" hasCustomPrompt="1"/>
          </p:nvPr>
        </p:nvSpPr>
        <p:spPr>
          <a:xfrm>
            <a:off x="457200" y="1484883"/>
            <a:ext cx="8229600" cy="503957"/>
          </a:xfrm>
          <a:prstGeom prst="rect">
            <a:avLst/>
          </a:prstGeom>
          <a:solidFill>
            <a:srgbClr val="255793"/>
          </a:solidFill>
        </p:spPr>
        <p:txBody>
          <a:bodyPr anchor="ctr"/>
          <a:lstStyle>
            <a:lvl1pPr marL="0" indent="0">
              <a:buNone/>
              <a:defRPr sz="2800" b="0">
                <a:solidFill>
                  <a:schemeClr val="bg1"/>
                </a:solidFill>
              </a:defRPr>
            </a:lvl1pPr>
            <a:lvl2pPr marL="457200" indent="0">
              <a:buNone/>
              <a:defRPr sz="2800" b="0"/>
            </a:lvl2pPr>
            <a:lvl3pPr marL="914400" indent="0">
              <a:buNone/>
              <a:defRPr sz="2800" b="0"/>
            </a:lvl3pPr>
            <a:lvl4pPr marL="1371600" indent="0">
              <a:buNone/>
              <a:defRPr sz="2800" b="0"/>
            </a:lvl4pPr>
            <a:lvl5pPr marL="1828800" indent="0">
              <a:buNone/>
              <a:defRPr sz="2800" b="0"/>
            </a:lvl5pPr>
          </a:lstStyle>
          <a:p>
            <a:pPr lvl="0"/>
            <a:r>
              <a:rPr lang="de-DE" dirty="0"/>
              <a:t>1. Überschrift</a:t>
            </a:r>
          </a:p>
        </p:txBody>
      </p:sp>
      <p:sp>
        <p:nvSpPr>
          <p:cNvPr id="21" name="Textplatzhalter 19"/>
          <p:cNvSpPr>
            <a:spLocks noGrp="1"/>
          </p:cNvSpPr>
          <p:nvPr>
            <p:ph type="body" sz="quarter" idx="15" hasCustomPrompt="1"/>
          </p:nvPr>
        </p:nvSpPr>
        <p:spPr>
          <a:xfrm>
            <a:off x="457200" y="2216529"/>
            <a:ext cx="8229600" cy="503957"/>
          </a:xfrm>
          <a:prstGeom prst="rect">
            <a:avLst/>
          </a:prstGeom>
          <a:solidFill>
            <a:srgbClr val="255793"/>
          </a:solidFill>
        </p:spPr>
        <p:txBody>
          <a:bodyPr anchor="ctr"/>
          <a:lstStyle>
            <a:lvl1pPr marL="0" indent="0">
              <a:buNone/>
              <a:defRPr sz="2800" b="0">
                <a:solidFill>
                  <a:schemeClr val="bg1"/>
                </a:solidFill>
              </a:defRPr>
            </a:lvl1pPr>
            <a:lvl2pPr marL="457200" indent="0">
              <a:buNone/>
              <a:defRPr sz="2800" b="0"/>
            </a:lvl2pPr>
            <a:lvl3pPr marL="914400" indent="0">
              <a:buNone/>
              <a:defRPr sz="2800" b="0"/>
            </a:lvl3pPr>
            <a:lvl4pPr marL="1371600" indent="0">
              <a:buNone/>
              <a:defRPr sz="2800" b="0"/>
            </a:lvl4pPr>
            <a:lvl5pPr marL="1828800" indent="0">
              <a:buNone/>
              <a:defRPr sz="2800" b="0"/>
            </a:lvl5pPr>
          </a:lstStyle>
          <a:p>
            <a:pPr lvl="0"/>
            <a:r>
              <a:rPr lang="de-DE" dirty="0"/>
              <a:t>2. Überschrift</a:t>
            </a:r>
          </a:p>
        </p:txBody>
      </p:sp>
      <p:sp>
        <p:nvSpPr>
          <p:cNvPr id="22" name="Textplatzhalter 19"/>
          <p:cNvSpPr>
            <a:spLocks noGrp="1"/>
          </p:cNvSpPr>
          <p:nvPr>
            <p:ph type="body" sz="quarter" idx="16" hasCustomPrompt="1"/>
          </p:nvPr>
        </p:nvSpPr>
        <p:spPr>
          <a:xfrm>
            <a:off x="457200" y="2948175"/>
            <a:ext cx="8229600" cy="503957"/>
          </a:xfrm>
          <a:prstGeom prst="rect">
            <a:avLst/>
          </a:prstGeom>
          <a:solidFill>
            <a:srgbClr val="255793"/>
          </a:solidFill>
        </p:spPr>
        <p:txBody>
          <a:bodyPr anchor="ctr"/>
          <a:lstStyle>
            <a:lvl1pPr marL="0" indent="0">
              <a:buNone/>
              <a:defRPr sz="2800" b="0">
                <a:solidFill>
                  <a:schemeClr val="bg1"/>
                </a:solidFill>
              </a:defRPr>
            </a:lvl1pPr>
            <a:lvl2pPr marL="457200" indent="0">
              <a:buNone/>
              <a:defRPr sz="2800" b="0"/>
            </a:lvl2pPr>
            <a:lvl3pPr marL="914400" indent="0">
              <a:buNone/>
              <a:defRPr sz="2800" b="0"/>
            </a:lvl3pPr>
            <a:lvl4pPr marL="1371600" indent="0">
              <a:buNone/>
              <a:defRPr sz="2800" b="0"/>
            </a:lvl4pPr>
            <a:lvl5pPr marL="1828800" indent="0">
              <a:buNone/>
              <a:defRPr sz="2800" b="0"/>
            </a:lvl5pPr>
          </a:lstStyle>
          <a:p>
            <a:pPr lvl="0"/>
            <a:r>
              <a:rPr lang="de-DE" dirty="0"/>
              <a:t>3. Überschrift</a:t>
            </a:r>
          </a:p>
        </p:txBody>
      </p:sp>
      <p:sp>
        <p:nvSpPr>
          <p:cNvPr id="23" name="Textplatzhalter 19"/>
          <p:cNvSpPr>
            <a:spLocks noGrp="1"/>
          </p:cNvSpPr>
          <p:nvPr>
            <p:ph type="body" sz="quarter" idx="17" hasCustomPrompt="1"/>
          </p:nvPr>
        </p:nvSpPr>
        <p:spPr>
          <a:xfrm>
            <a:off x="457200" y="3679821"/>
            <a:ext cx="8229600" cy="503957"/>
          </a:xfrm>
          <a:prstGeom prst="rect">
            <a:avLst/>
          </a:prstGeom>
          <a:solidFill>
            <a:srgbClr val="255793"/>
          </a:solidFill>
        </p:spPr>
        <p:txBody>
          <a:bodyPr anchor="ctr"/>
          <a:lstStyle>
            <a:lvl1pPr marL="0" indent="0">
              <a:buNone/>
              <a:defRPr sz="2800" b="0">
                <a:solidFill>
                  <a:schemeClr val="bg1"/>
                </a:solidFill>
              </a:defRPr>
            </a:lvl1pPr>
            <a:lvl2pPr marL="457200" indent="0">
              <a:buNone/>
              <a:defRPr sz="2800" b="0"/>
            </a:lvl2pPr>
            <a:lvl3pPr marL="914400" indent="0">
              <a:buNone/>
              <a:defRPr sz="2800" b="0"/>
            </a:lvl3pPr>
            <a:lvl4pPr marL="1371600" indent="0">
              <a:buNone/>
              <a:defRPr sz="2800" b="0"/>
            </a:lvl4pPr>
            <a:lvl5pPr marL="1828800" indent="0">
              <a:buNone/>
              <a:defRPr sz="2800" b="0"/>
            </a:lvl5pPr>
          </a:lstStyle>
          <a:p>
            <a:pPr lvl="0"/>
            <a:r>
              <a:rPr lang="de-DE" dirty="0"/>
              <a:t>4. Überschrift</a:t>
            </a:r>
          </a:p>
        </p:txBody>
      </p:sp>
      <p:sp>
        <p:nvSpPr>
          <p:cNvPr id="24" name="Textplatzhalter 19"/>
          <p:cNvSpPr>
            <a:spLocks noGrp="1"/>
          </p:cNvSpPr>
          <p:nvPr>
            <p:ph type="body" sz="quarter" idx="18" hasCustomPrompt="1"/>
          </p:nvPr>
        </p:nvSpPr>
        <p:spPr>
          <a:xfrm>
            <a:off x="457200" y="4411467"/>
            <a:ext cx="8229600" cy="503957"/>
          </a:xfrm>
          <a:prstGeom prst="rect">
            <a:avLst/>
          </a:prstGeom>
          <a:solidFill>
            <a:srgbClr val="255793"/>
          </a:solidFill>
        </p:spPr>
        <p:txBody>
          <a:bodyPr anchor="ctr"/>
          <a:lstStyle>
            <a:lvl1pPr marL="0" indent="0">
              <a:buNone/>
              <a:defRPr sz="2800" b="0">
                <a:solidFill>
                  <a:schemeClr val="bg1"/>
                </a:solidFill>
              </a:defRPr>
            </a:lvl1pPr>
            <a:lvl2pPr marL="457200" indent="0">
              <a:buNone/>
              <a:defRPr sz="2800" b="0"/>
            </a:lvl2pPr>
            <a:lvl3pPr marL="914400" indent="0">
              <a:buNone/>
              <a:defRPr sz="2800" b="0"/>
            </a:lvl3pPr>
            <a:lvl4pPr marL="1371600" indent="0">
              <a:buNone/>
              <a:defRPr sz="2800" b="0"/>
            </a:lvl4pPr>
            <a:lvl5pPr marL="1828800" indent="0">
              <a:buNone/>
              <a:defRPr sz="2800" b="0"/>
            </a:lvl5pPr>
          </a:lstStyle>
          <a:p>
            <a:pPr lvl="0"/>
            <a:r>
              <a:rPr lang="de-DE" dirty="0"/>
              <a:t>5. Überschrift</a:t>
            </a:r>
          </a:p>
        </p:txBody>
      </p:sp>
      <p:sp>
        <p:nvSpPr>
          <p:cNvPr id="25" name="Textplatzhalter 19"/>
          <p:cNvSpPr>
            <a:spLocks noGrp="1"/>
          </p:cNvSpPr>
          <p:nvPr>
            <p:ph type="body" sz="quarter" idx="19" hasCustomPrompt="1"/>
          </p:nvPr>
        </p:nvSpPr>
        <p:spPr>
          <a:xfrm>
            <a:off x="457200" y="5143115"/>
            <a:ext cx="8229600" cy="503957"/>
          </a:xfrm>
          <a:prstGeom prst="rect">
            <a:avLst/>
          </a:prstGeom>
          <a:solidFill>
            <a:srgbClr val="255793"/>
          </a:solidFill>
        </p:spPr>
        <p:txBody>
          <a:bodyPr anchor="ctr"/>
          <a:lstStyle>
            <a:lvl1pPr marL="0" indent="0">
              <a:buNone/>
              <a:defRPr sz="2800" b="0">
                <a:solidFill>
                  <a:schemeClr val="bg1"/>
                </a:solidFill>
              </a:defRPr>
            </a:lvl1pPr>
            <a:lvl2pPr marL="457200" indent="0">
              <a:buNone/>
              <a:defRPr sz="2800" b="0"/>
            </a:lvl2pPr>
            <a:lvl3pPr marL="914400" indent="0">
              <a:buNone/>
              <a:defRPr sz="2800" b="0"/>
            </a:lvl3pPr>
            <a:lvl4pPr marL="1371600" indent="0">
              <a:buNone/>
              <a:defRPr sz="2800" b="0"/>
            </a:lvl4pPr>
            <a:lvl5pPr marL="1828800" indent="0">
              <a:buNone/>
              <a:defRPr sz="2800" b="0"/>
            </a:lvl5pPr>
          </a:lstStyle>
          <a:p>
            <a:pPr lvl="0"/>
            <a:r>
              <a:rPr lang="de-DE" dirty="0"/>
              <a:t>6. Überschrift</a:t>
            </a:r>
          </a:p>
        </p:txBody>
      </p:sp>
      <p:sp>
        <p:nvSpPr>
          <p:cNvPr id="16" name="Fußzeilenplatzhalter 4"/>
          <p:cNvSpPr>
            <a:spLocks noGrp="1"/>
          </p:cNvSpPr>
          <p:nvPr>
            <p:ph type="ftr" sz="quarter" idx="3"/>
          </p:nvPr>
        </p:nvSpPr>
        <p:spPr>
          <a:xfrm>
            <a:off x="2737893" y="6356350"/>
            <a:ext cx="367240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dirty="0"/>
              <a:t>Green Events – nachhaltige Veranstaltungen in der DPSG</a:t>
            </a:r>
          </a:p>
        </p:txBody>
      </p:sp>
      <p:pic>
        <p:nvPicPr>
          <p:cNvPr id="14" name="Grafik 13"/>
          <p:cNvPicPr>
            <a:picLocks noChangeAspect="1"/>
          </p:cNvPicPr>
          <p:nvPr userDrawn="1"/>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7138199" y="188317"/>
            <a:ext cx="1584176" cy="804216"/>
          </a:xfrm>
          <a:prstGeom prst="rect">
            <a:avLst/>
          </a:prstGeom>
        </p:spPr>
      </p:pic>
      <p:cxnSp>
        <p:nvCxnSpPr>
          <p:cNvPr id="17" name="Gerade Verbindung 4"/>
          <p:cNvCxnSpPr/>
          <p:nvPr userDrawn="1"/>
        </p:nvCxnSpPr>
        <p:spPr>
          <a:xfrm>
            <a:off x="0" y="1124744"/>
            <a:ext cx="9252520" cy="0"/>
          </a:xfrm>
          <a:prstGeom prst="line">
            <a:avLst/>
          </a:prstGeom>
          <a:ln w="38100">
            <a:solidFill>
              <a:srgbClr val="255793"/>
            </a:solidFill>
          </a:ln>
        </p:spPr>
        <p:style>
          <a:lnRef idx="1">
            <a:schemeClr val="accent1"/>
          </a:lnRef>
          <a:fillRef idx="0">
            <a:schemeClr val="accent1"/>
          </a:fillRef>
          <a:effectRef idx="0">
            <a:schemeClr val="accent1"/>
          </a:effectRef>
          <a:fontRef idx="minor">
            <a:schemeClr val="tx1"/>
          </a:fontRef>
        </p:style>
      </p:cxnSp>
      <p:sp>
        <p:nvSpPr>
          <p:cNvPr id="18" name="Textplatzhalter 15"/>
          <p:cNvSpPr>
            <a:spLocks noGrp="1"/>
          </p:cNvSpPr>
          <p:nvPr>
            <p:ph type="body" sz="quarter" idx="20" hasCustomPrompt="1"/>
          </p:nvPr>
        </p:nvSpPr>
        <p:spPr>
          <a:xfrm>
            <a:off x="457200" y="548680"/>
            <a:ext cx="6096000" cy="432048"/>
          </a:xfrm>
          <a:prstGeom prst="rect">
            <a:avLst/>
          </a:prstGeom>
        </p:spPr>
        <p:txBody>
          <a:bodyPr anchor="ctr">
            <a:normAutofit/>
          </a:bodyPr>
          <a:lstStyle>
            <a:lvl1pPr marL="0" indent="0">
              <a:buNone/>
              <a:defRPr sz="2400">
                <a:solidFill>
                  <a:srgbClr val="255793"/>
                </a:solidFill>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r>
              <a:rPr lang="de-DE" dirty="0"/>
              <a:t>Subheadline 24 non-</a:t>
            </a:r>
            <a:r>
              <a:rPr lang="de-DE" dirty="0" err="1"/>
              <a:t>bold</a:t>
            </a:r>
            <a:endParaRPr lang="de-DE" dirty="0"/>
          </a:p>
        </p:txBody>
      </p:sp>
      <p:sp>
        <p:nvSpPr>
          <p:cNvPr id="19" name="Textplatzhalter 15"/>
          <p:cNvSpPr>
            <a:spLocks noGrp="1"/>
          </p:cNvSpPr>
          <p:nvPr>
            <p:ph type="body" sz="quarter" idx="21" hasCustomPrompt="1"/>
          </p:nvPr>
        </p:nvSpPr>
        <p:spPr>
          <a:xfrm>
            <a:off x="457200" y="10837"/>
            <a:ext cx="6096000" cy="753867"/>
          </a:xfrm>
          <a:prstGeom prst="rect">
            <a:avLst/>
          </a:prstGeom>
        </p:spPr>
        <p:txBody>
          <a:bodyPr anchor="ctr">
            <a:normAutofit/>
          </a:bodyPr>
          <a:lstStyle>
            <a:lvl1pPr marL="0" indent="0">
              <a:buNone/>
              <a:defRPr sz="3200" b="1">
                <a:solidFill>
                  <a:srgbClr val="255793"/>
                </a:solidFill>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pPr lvl="0"/>
            <a:r>
              <a:rPr lang="de-DE" dirty="0"/>
              <a:t>Headline 32 </a:t>
            </a:r>
            <a:r>
              <a:rPr lang="de-DE" dirty="0" err="1"/>
              <a:t>bold</a:t>
            </a:r>
            <a:endParaRPr lang="de-DE" dirty="0"/>
          </a:p>
        </p:txBody>
      </p:sp>
    </p:spTree>
    <p:extLst>
      <p:ext uri="{BB962C8B-B14F-4D97-AF65-F5344CB8AC3E}">
        <p14:creationId xmlns:p14="http://schemas.microsoft.com/office/powerpoint/2010/main" val="3822417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1988842"/>
            <a:ext cx="8229600" cy="3733873"/>
          </a:xfrm>
          <a:prstGeom prst="rect">
            <a:avLst/>
          </a:prstGeom>
        </p:spPr>
        <p:txBody>
          <a:bodyPr/>
          <a:lstStyle>
            <a:lvl1pPr>
              <a:defRPr lang="de-DE" sz="2400" dirty="0" smtClean="0"/>
            </a:lvl1pPr>
            <a:lvl2pPr>
              <a:defRPr lang="de-DE" dirty="0" smtClean="0"/>
            </a:lvl2pPr>
            <a:lvl3pPr>
              <a:defRPr lang="de-DE" dirty="0" smtClean="0"/>
            </a:lvl3pPr>
            <a:lvl4pPr>
              <a:defRPr lang="de-DE" dirty="0" smtClean="0"/>
            </a:lvl4pPr>
            <a:lvl5pPr>
              <a:defRPr lang="de-DE" dirty="0"/>
            </a:lvl5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10"/>
          </p:nvPr>
        </p:nvSpPr>
        <p:spPr>
          <a:xfrm>
            <a:off x="457200" y="6302731"/>
            <a:ext cx="2133600" cy="365125"/>
          </a:xfrm>
        </p:spPr>
        <p:txBody>
          <a:bodyPr/>
          <a:lstStyle/>
          <a:p>
            <a:fld id="{F25435F0-BA0E-4B5A-A50D-11B9CEF7E1EC}" type="datetime1">
              <a:rPr lang="de-DE" smtClean="0"/>
              <a:pPr/>
              <a:t>22.02.2018</a:t>
            </a:fld>
            <a:endParaRPr lang="de-DE" dirty="0"/>
          </a:p>
        </p:txBody>
      </p:sp>
      <p:sp>
        <p:nvSpPr>
          <p:cNvPr id="6" name="Foliennummernplatzhalter 5"/>
          <p:cNvSpPr>
            <a:spLocks noGrp="1"/>
          </p:cNvSpPr>
          <p:nvPr>
            <p:ph type="sldNum" sz="quarter" idx="12"/>
          </p:nvPr>
        </p:nvSpPr>
        <p:spPr>
          <a:xfrm>
            <a:off x="6553200" y="6302731"/>
            <a:ext cx="2133600" cy="365125"/>
          </a:xfrm>
        </p:spPr>
        <p:txBody>
          <a:bodyPr/>
          <a:lstStyle/>
          <a:p>
            <a:fld id="{6C6AE60A-B69C-4790-82F7-3882EDF23186}" type="slidenum">
              <a:rPr lang="de-DE" smtClean="0"/>
              <a:pPr/>
              <a:t>‹Nr.›</a:t>
            </a:fld>
            <a:endParaRPr lang="de-DE" dirty="0"/>
          </a:p>
        </p:txBody>
      </p:sp>
      <p:sp>
        <p:nvSpPr>
          <p:cNvPr id="12" name="Inhaltsplatzhalter 2"/>
          <p:cNvSpPr>
            <a:spLocks noGrp="1"/>
          </p:cNvSpPr>
          <p:nvPr>
            <p:ph idx="16" hasCustomPrompt="1"/>
          </p:nvPr>
        </p:nvSpPr>
        <p:spPr>
          <a:xfrm>
            <a:off x="457200" y="1196753"/>
            <a:ext cx="8229600" cy="576064"/>
          </a:xfrm>
          <a:prstGeom prst="rect">
            <a:avLst/>
          </a:prstGeom>
          <a:noFill/>
          <a:ln>
            <a:noFill/>
          </a:ln>
          <a:effectLst>
            <a:outerShdw dist="12700" dir="5400000" algn="t" rotWithShape="0">
              <a:srgbClr val="4F8D2C"/>
            </a:outerShdw>
          </a:effectLst>
        </p:spPr>
        <p:txBody>
          <a:bodyPr anchor="ctr">
            <a:normAutofit/>
          </a:bodyPr>
          <a:lstStyle>
            <a:lvl1pPr marL="0" indent="0" algn="ctr">
              <a:buNone/>
              <a:defRPr sz="2800" b="0">
                <a:solidFill>
                  <a:srgbClr val="4F8D2C"/>
                </a:solidFill>
              </a:defRPr>
            </a:lvl1pPr>
          </a:lstStyle>
          <a:p>
            <a:pPr lvl="0"/>
            <a:r>
              <a:rPr lang="de-DE" dirty="0"/>
              <a:t>Headline</a:t>
            </a:r>
          </a:p>
        </p:txBody>
      </p:sp>
      <p:sp>
        <p:nvSpPr>
          <p:cNvPr id="17" name="Textplatzhalter 15"/>
          <p:cNvSpPr>
            <a:spLocks noGrp="1"/>
          </p:cNvSpPr>
          <p:nvPr>
            <p:ph type="body" sz="quarter" idx="14" hasCustomPrompt="1"/>
          </p:nvPr>
        </p:nvSpPr>
        <p:spPr>
          <a:xfrm>
            <a:off x="457200" y="548680"/>
            <a:ext cx="6096000" cy="432048"/>
          </a:xfrm>
          <a:prstGeom prst="rect">
            <a:avLst/>
          </a:prstGeom>
        </p:spPr>
        <p:txBody>
          <a:bodyPr anchor="ctr">
            <a:normAutofit/>
          </a:bodyPr>
          <a:lstStyle>
            <a:lvl1pPr marL="0" indent="0">
              <a:buNone/>
              <a:defRPr sz="2400">
                <a:solidFill>
                  <a:srgbClr val="4F8D2C"/>
                </a:solidFill>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r>
              <a:rPr lang="de-DE" dirty="0"/>
              <a:t>Subheadline 24 non-</a:t>
            </a:r>
            <a:r>
              <a:rPr lang="de-DE" dirty="0" err="1"/>
              <a:t>bold</a:t>
            </a:r>
            <a:endParaRPr lang="de-DE" dirty="0"/>
          </a:p>
        </p:txBody>
      </p:sp>
      <p:sp>
        <p:nvSpPr>
          <p:cNvPr id="18" name="Textplatzhalter 15"/>
          <p:cNvSpPr>
            <a:spLocks noGrp="1"/>
          </p:cNvSpPr>
          <p:nvPr>
            <p:ph type="body" sz="quarter" idx="20" hasCustomPrompt="1"/>
          </p:nvPr>
        </p:nvSpPr>
        <p:spPr>
          <a:xfrm>
            <a:off x="457200" y="10837"/>
            <a:ext cx="6096000" cy="753867"/>
          </a:xfrm>
          <a:prstGeom prst="rect">
            <a:avLst/>
          </a:prstGeom>
        </p:spPr>
        <p:txBody>
          <a:bodyPr anchor="ctr">
            <a:normAutofit/>
          </a:bodyPr>
          <a:lstStyle>
            <a:lvl1pPr marL="0" indent="0">
              <a:buNone/>
              <a:defRPr sz="3200" b="1">
                <a:solidFill>
                  <a:srgbClr val="4F8D2C"/>
                </a:solidFill>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pPr lvl="0"/>
            <a:r>
              <a:rPr lang="de-DE" dirty="0"/>
              <a:t>Headline 32 </a:t>
            </a:r>
            <a:r>
              <a:rPr lang="de-DE" dirty="0" err="1"/>
              <a:t>bold</a:t>
            </a:r>
            <a:endParaRPr lang="de-DE" dirty="0"/>
          </a:p>
        </p:txBody>
      </p:sp>
      <p:sp>
        <p:nvSpPr>
          <p:cNvPr id="9" name="Fußzeilenplatzhalter 4"/>
          <p:cNvSpPr>
            <a:spLocks noGrp="1"/>
          </p:cNvSpPr>
          <p:nvPr>
            <p:ph type="ftr" sz="quarter" idx="3"/>
          </p:nvPr>
        </p:nvSpPr>
        <p:spPr>
          <a:xfrm>
            <a:off x="2737893" y="6309320"/>
            <a:ext cx="367240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dirty="0"/>
              <a:t>Green Events – nachhaltige Veranstaltungen in der DPSG</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Titel und Inhalt">
    <p:spTree>
      <p:nvGrpSpPr>
        <p:cNvPr id="1" name=""/>
        <p:cNvGrpSpPr/>
        <p:nvPr/>
      </p:nvGrpSpPr>
      <p:grpSpPr>
        <a:xfrm>
          <a:off x="0" y="0"/>
          <a:ext cx="0" cy="0"/>
          <a:chOff x="0" y="0"/>
          <a:chExt cx="0" cy="0"/>
        </a:xfrm>
      </p:grpSpPr>
      <p:sp>
        <p:nvSpPr>
          <p:cNvPr id="4" name="Datumsplatzhalter 3"/>
          <p:cNvSpPr>
            <a:spLocks noGrp="1"/>
          </p:cNvSpPr>
          <p:nvPr>
            <p:ph type="dt" sz="half" idx="10"/>
          </p:nvPr>
        </p:nvSpPr>
        <p:spPr>
          <a:xfrm>
            <a:off x="457200" y="6302731"/>
            <a:ext cx="2133600" cy="365125"/>
          </a:xfrm>
        </p:spPr>
        <p:txBody>
          <a:bodyPr/>
          <a:lstStyle/>
          <a:p>
            <a:fld id="{F25435F0-BA0E-4B5A-A50D-11B9CEF7E1EC}" type="datetime1">
              <a:rPr lang="de-DE" smtClean="0"/>
              <a:pPr/>
              <a:t>22.02.2018</a:t>
            </a:fld>
            <a:endParaRPr lang="de-DE" dirty="0"/>
          </a:p>
        </p:txBody>
      </p:sp>
      <p:sp>
        <p:nvSpPr>
          <p:cNvPr id="6" name="Foliennummernplatzhalter 5"/>
          <p:cNvSpPr>
            <a:spLocks noGrp="1"/>
          </p:cNvSpPr>
          <p:nvPr>
            <p:ph type="sldNum" sz="quarter" idx="12"/>
          </p:nvPr>
        </p:nvSpPr>
        <p:spPr>
          <a:xfrm>
            <a:off x="6553200" y="6302731"/>
            <a:ext cx="2133600" cy="365125"/>
          </a:xfrm>
        </p:spPr>
        <p:txBody>
          <a:bodyPr/>
          <a:lstStyle/>
          <a:p>
            <a:fld id="{6C6AE60A-B69C-4790-82F7-3882EDF23186}" type="slidenum">
              <a:rPr lang="de-DE" smtClean="0"/>
              <a:pPr/>
              <a:t>‹Nr.›</a:t>
            </a:fld>
            <a:endParaRPr lang="de-DE"/>
          </a:p>
        </p:txBody>
      </p:sp>
      <p:sp>
        <p:nvSpPr>
          <p:cNvPr id="9" name="Fußzeilenplatzhalter 4"/>
          <p:cNvSpPr>
            <a:spLocks noGrp="1"/>
          </p:cNvSpPr>
          <p:nvPr>
            <p:ph type="ftr" sz="quarter" idx="3"/>
          </p:nvPr>
        </p:nvSpPr>
        <p:spPr>
          <a:xfrm>
            <a:off x="2737893" y="6309320"/>
            <a:ext cx="367240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dirty="0"/>
              <a:t>Green Events – nachhaltige Veranstaltungen in der DPSG</a:t>
            </a:r>
          </a:p>
        </p:txBody>
      </p:sp>
      <p:cxnSp>
        <p:nvCxnSpPr>
          <p:cNvPr id="10" name="Gerade Verbindung 9"/>
          <p:cNvCxnSpPr/>
          <p:nvPr userDrawn="1"/>
        </p:nvCxnSpPr>
        <p:spPr>
          <a:xfrm>
            <a:off x="0" y="1124744"/>
            <a:ext cx="9252520" cy="0"/>
          </a:xfrm>
          <a:prstGeom prst="line">
            <a:avLst/>
          </a:prstGeom>
          <a:ln w="38100">
            <a:solidFill>
              <a:srgbClr val="4F8D2C"/>
            </a:solidFill>
          </a:ln>
        </p:spPr>
        <p:style>
          <a:lnRef idx="1">
            <a:schemeClr val="accent1"/>
          </a:lnRef>
          <a:fillRef idx="0">
            <a:schemeClr val="accent1"/>
          </a:fillRef>
          <a:effectRef idx="0">
            <a:schemeClr val="accent1"/>
          </a:effectRef>
          <a:fontRef idx="minor">
            <a:schemeClr val="tx1"/>
          </a:fontRef>
        </p:style>
      </p:cxnSp>
      <p:pic>
        <p:nvPicPr>
          <p:cNvPr id="11" name="Grafik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38199" y="188317"/>
            <a:ext cx="1584176" cy="804216"/>
          </a:xfrm>
          <a:prstGeom prst="rect">
            <a:avLst/>
          </a:prstGeom>
        </p:spPr>
      </p:pic>
      <p:sp>
        <p:nvSpPr>
          <p:cNvPr id="13" name="Textplatzhalter 15"/>
          <p:cNvSpPr>
            <a:spLocks noGrp="1"/>
          </p:cNvSpPr>
          <p:nvPr>
            <p:ph type="body" sz="quarter" idx="14" hasCustomPrompt="1"/>
          </p:nvPr>
        </p:nvSpPr>
        <p:spPr>
          <a:xfrm>
            <a:off x="457200" y="548680"/>
            <a:ext cx="6096000" cy="432048"/>
          </a:xfrm>
          <a:prstGeom prst="rect">
            <a:avLst/>
          </a:prstGeom>
        </p:spPr>
        <p:txBody>
          <a:bodyPr anchor="ctr">
            <a:normAutofit/>
          </a:bodyPr>
          <a:lstStyle>
            <a:lvl1pPr marL="0" indent="0">
              <a:buNone/>
              <a:defRPr sz="2400">
                <a:solidFill>
                  <a:srgbClr val="4F8D2C"/>
                </a:solidFill>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r>
              <a:rPr lang="de-DE" dirty="0"/>
              <a:t>Subheadline 24 non-</a:t>
            </a:r>
            <a:r>
              <a:rPr lang="de-DE" dirty="0" err="1"/>
              <a:t>bold</a:t>
            </a:r>
            <a:endParaRPr lang="de-DE" dirty="0"/>
          </a:p>
        </p:txBody>
      </p:sp>
      <p:sp>
        <p:nvSpPr>
          <p:cNvPr id="14" name="Textplatzhalter 15"/>
          <p:cNvSpPr>
            <a:spLocks noGrp="1"/>
          </p:cNvSpPr>
          <p:nvPr>
            <p:ph type="body" sz="quarter" idx="20" hasCustomPrompt="1"/>
          </p:nvPr>
        </p:nvSpPr>
        <p:spPr>
          <a:xfrm>
            <a:off x="457200" y="10837"/>
            <a:ext cx="6096000" cy="753867"/>
          </a:xfrm>
          <a:prstGeom prst="rect">
            <a:avLst/>
          </a:prstGeom>
        </p:spPr>
        <p:txBody>
          <a:bodyPr anchor="ctr">
            <a:normAutofit/>
          </a:bodyPr>
          <a:lstStyle>
            <a:lvl1pPr marL="0" indent="0">
              <a:buNone/>
              <a:defRPr sz="3200" b="1">
                <a:solidFill>
                  <a:srgbClr val="4F8D2C"/>
                </a:solidFill>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pPr lvl="0"/>
            <a:r>
              <a:rPr lang="de-DE" dirty="0"/>
              <a:t>Headline 32 </a:t>
            </a:r>
            <a:r>
              <a:rPr lang="de-DE" dirty="0" err="1"/>
              <a:t>bold</a:t>
            </a:r>
            <a:endParaRPr lang="de-DE" dirty="0"/>
          </a:p>
        </p:txBody>
      </p:sp>
      <p:sp>
        <p:nvSpPr>
          <p:cNvPr id="15" name="Inhaltsplatzhalter 2"/>
          <p:cNvSpPr>
            <a:spLocks noGrp="1"/>
          </p:cNvSpPr>
          <p:nvPr>
            <p:ph idx="1"/>
          </p:nvPr>
        </p:nvSpPr>
        <p:spPr>
          <a:xfrm>
            <a:off x="457200" y="1484785"/>
            <a:ext cx="8229600" cy="4464493"/>
          </a:xfrm>
          <a:prstGeom prst="rect">
            <a:avLst/>
          </a:prstGeom>
        </p:spPr>
        <p:txBody>
          <a:bodyPr/>
          <a:lstStyle>
            <a:lvl1pPr>
              <a:defRPr lang="de-DE" sz="2400" dirty="0" smtClean="0"/>
            </a:lvl1pPr>
            <a:lvl2pPr>
              <a:defRPr lang="de-DE" dirty="0" smtClean="0"/>
            </a:lvl2pPr>
            <a:lvl3pPr>
              <a:defRPr lang="de-DE" dirty="0" smtClean="0"/>
            </a:lvl3pPr>
            <a:lvl4pPr>
              <a:defRPr lang="de-DE" dirty="0" smtClean="0"/>
            </a:lvl4pPr>
            <a:lvl5pPr>
              <a:defRPr lang="de-DE" dirty="0"/>
            </a:lvl5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Titel und Inhalt">
    <p:spTree>
      <p:nvGrpSpPr>
        <p:cNvPr id="1" name=""/>
        <p:cNvGrpSpPr/>
        <p:nvPr/>
      </p:nvGrpSpPr>
      <p:grpSpPr>
        <a:xfrm>
          <a:off x="0" y="0"/>
          <a:ext cx="0" cy="0"/>
          <a:chOff x="0" y="0"/>
          <a:chExt cx="0" cy="0"/>
        </a:xfrm>
      </p:grpSpPr>
      <p:sp>
        <p:nvSpPr>
          <p:cNvPr id="4" name="Datumsplatzhalter 3"/>
          <p:cNvSpPr>
            <a:spLocks noGrp="1"/>
          </p:cNvSpPr>
          <p:nvPr>
            <p:ph type="dt" sz="half" idx="10"/>
          </p:nvPr>
        </p:nvSpPr>
        <p:spPr>
          <a:xfrm>
            <a:off x="457200" y="6302731"/>
            <a:ext cx="2133600" cy="365125"/>
          </a:xfrm>
        </p:spPr>
        <p:txBody>
          <a:bodyPr/>
          <a:lstStyle/>
          <a:p>
            <a:fld id="{F25435F0-BA0E-4B5A-A50D-11B9CEF7E1EC}" type="datetime1">
              <a:rPr lang="de-DE" smtClean="0"/>
              <a:pPr/>
              <a:t>22.02.2018</a:t>
            </a:fld>
            <a:endParaRPr lang="de-DE" dirty="0"/>
          </a:p>
        </p:txBody>
      </p:sp>
      <p:sp>
        <p:nvSpPr>
          <p:cNvPr id="6" name="Foliennummernplatzhalter 5"/>
          <p:cNvSpPr>
            <a:spLocks noGrp="1"/>
          </p:cNvSpPr>
          <p:nvPr>
            <p:ph type="sldNum" sz="quarter" idx="12"/>
          </p:nvPr>
        </p:nvSpPr>
        <p:spPr>
          <a:xfrm>
            <a:off x="6553200" y="6302731"/>
            <a:ext cx="2133600" cy="365125"/>
          </a:xfrm>
        </p:spPr>
        <p:txBody>
          <a:bodyPr/>
          <a:lstStyle/>
          <a:p>
            <a:fld id="{6C6AE60A-B69C-4790-82F7-3882EDF23186}" type="slidenum">
              <a:rPr lang="de-DE" smtClean="0"/>
              <a:pPr/>
              <a:t>‹Nr.›</a:t>
            </a:fld>
            <a:endParaRPr lang="de-DE"/>
          </a:p>
        </p:txBody>
      </p:sp>
      <p:sp>
        <p:nvSpPr>
          <p:cNvPr id="9" name="Fußzeilenplatzhalter 4"/>
          <p:cNvSpPr>
            <a:spLocks noGrp="1"/>
          </p:cNvSpPr>
          <p:nvPr>
            <p:ph type="ftr" sz="quarter" idx="3"/>
          </p:nvPr>
        </p:nvSpPr>
        <p:spPr>
          <a:xfrm>
            <a:off x="2737893" y="6309320"/>
            <a:ext cx="367240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dirty="0"/>
              <a:t>Green Events – nachhaltige Veranstaltungen in der DPSG</a:t>
            </a:r>
          </a:p>
        </p:txBody>
      </p:sp>
      <p:cxnSp>
        <p:nvCxnSpPr>
          <p:cNvPr id="5" name="Gerade Verbindung 4"/>
          <p:cNvCxnSpPr/>
          <p:nvPr userDrawn="1"/>
        </p:nvCxnSpPr>
        <p:spPr>
          <a:xfrm>
            <a:off x="0" y="1124744"/>
            <a:ext cx="9252520"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pic>
        <p:nvPicPr>
          <p:cNvPr id="11" name="Grafik 10"/>
          <p:cNvPicPr>
            <a:picLocks noChangeAspect="1"/>
          </p:cNvPicPr>
          <p:nvPr userDrawn="1"/>
        </p:nvPicPr>
        <p:blipFill>
          <a:blip r:embed="rId2" cstate="print">
            <a:duotone>
              <a:prstClr val="black"/>
              <a:srgbClr val="FF2121">
                <a:tint val="45000"/>
                <a:satMod val="400000"/>
              </a:srgbClr>
            </a:duotone>
            <a:extLst>
              <a:ext uri="{28A0092B-C50C-407E-A947-70E740481C1C}">
                <a14:useLocalDpi xmlns:a14="http://schemas.microsoft.com/office/drawing/2010/main" val="0"/>
              </a:ext>
            </a:extLst>
          </a:blip>
          <a:stretch>
            <a:fillRect/>
          </a:stretch>
        </p:blipFill>
        <p:spPr>
          <a:xfrm>
            <a:off x="7138199" y="188317"/>
            <a:ext cx="1584176" cy="804216"/>
          </a:xfrm>
          <a:prstGeom prst="rect">
            <a:avLst/>
          </a:prstGeom>
        </p:spPr>
      </p:pic>
      <p:sp>
        <p:nvSpPr>
          <p:cNvPr id="10" name="Textplatzhalter 15"/>
          <p:cNvSpPr>
            <a:spLocks noGrp="1"/>
          </p:cNvSpPr>
          <p:nvPr>
            <p:ph type="body" sz="quarter" idx="14" hasCustomPrompt="1"/>
          </p:nvPr>
        </p:nvSpPr>
        <p:spPr>
          <a:xfrm>
            <a:off x="457200" y="548680"/>
            <a:ext cx="6096000" cy="432048"/>
          </a:xfrm>
          <a:prstGeom prst="rect">
            <a:avLst/>
          </a:prstGeom>
        </p:spPr>
        <p:txBody>
          <a:bodyPr anchor="ctr">
            <a:normAutofit/>
          </a:bodyPr>
          <a:lstStyle>
            <a:lvl1pPr marL="0" indent="0">
              <a:buNone/>
              <a:defRPr sz="2400">
                <a:solidFill>
                  <a:srgbClr val="A20000"/>
                </a:solidFill>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r>
              <a:rPr lang="de-DE" dirty="0"/>
              <a:t>Subheadline 24 non-</a:t>
            </a:r>
            <a:r>
              <a:rPr lang="de-DE" dirty="0" err="1"/>
              <a:t>bold</a:t>
            </a:r>
            <a:endParaRPr lang="de-DE" dirty="0"/>
          </a:p>
        </p:txBody>
      </p:sp>
      <p:sp>
        <p:nvSpPr>
          <p:cNvPr id="13" name="Textplatzhalter 15"/>
          <p:cNvSpPr>
            <a:spLocks noGrp="1"/>
          </p:cNvSpPr>
          <p:nvPr>
            <p:ph type="body" sz="quarter" idx="20" hasCustomPrompt="1"/>
          </p:nvPr>
        </p:nvSpPr>
        <p:spPr>
          <a:xfrm>
            <a:off x="457200" y="10837"/>
            <a:ext cx="6096000" cy="753867"/>
          </a:xfrm>
          <a:prstGeom prst="rect">
            <a:avLst/>
          </a:prstGeom>
        </p:spPr>
        <p:txBody>
          <a:bodyPr anchor="ctr">
            <a:normAutofit/>
          </a:bodyPr>
          <a:lstStyle>
            <a:lvl1pPr marL="0" indent="0">
              <a:buNone/>
              <a:defRPr sz="3200" b="1">
                <a:solidFill>
                  <a:srgbClr val="A20000"/>
                </a:solidFill>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pPr lvl="0"/>
            <a:r>
              <a:rPr lang="de-DE" dirty="0"/>
              <a:t>Headline 32 </a:t>
            </a:r>
            <a:r>
              <a:rPr lang="de-DE" dirty="0" err="1"/>
              <a:t>bold</a:t>
            </a:r>
            <a:endParaRPr lang="de-DE" dirty="0"/>
          </a:p>
        </p:txBody>
      </p:sp>
      <p:sp>
        <p:nvSpPr>
          <p:cNvPr id="14" name="Inhaltsplatzhalter 2"/>
          <p:cNvSpPr>
            <a:spLocks noGrp="1"/>
          </p:cNvSpPr>
          <p:nvPr>
            <p:ph idx="1"/>
          </p:nvPr>
        </p:nvSpPr>
        <p:spPr>
          <a:xfrm>
            <a:off x="457200" y="1484785"/>
            <a:ext cx="8229600" cy="4464493"/>
          </a:xfrm>
          <a:prstGeom prst="rect">
            <a:avLst/>
          </a:prstGeom>
        </p:spPr>
        <p:txBody>
          <a:bodyPr/>
          <a:lstStyle>
            <a:lvl1pPr>
              <a:defRPr lang="de-DE" sz="2400" dirty="0" smtClean="0"/>
            </a:lvl1pPr>
            <a:lvl2pPr>
              <a:defRPr lang="de-DE" dirty="0" smtClean="0"/>
            </a:lvl2pPr>
            <a:lvl3pPr>
              <a:defRPr lang="de-DE" dirty="0" smtClean="0"/>
            </a:lvl3pPr>
            <a:lvl4pPr>
              <a:defRPr lang="de-DE" dirty="0" smtClean="0"/>
            </a:lvl4pPr>
            <a:lvl5pPr>
              <a:defRPr lang="de-DE" dirty="0"/>
            </a:lvl5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1860516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Titel und Inhalt">
    <p:spTree>
      <p:nvGrpSpPr>
        <p:cNvPr id="1" name=""/>
        <p:cNvGrpSpPr/>
        <p:nvPr/>
      </p:nvGrpSpPr>
      <p:grpSpPr>
        <a:xfrm>
          <a:off x="0" y="0"/>
          <a:ext cx="0" cy="0"/>
          <a:chOff x="0" y="0"/>
          <a:chExt cx="0" cy="0"/>
        </a:xfrm>
      </p:grpSpPr>
      <p:sp>
        <p:nvSpPr>
          <p:cNvPr id="4" name="Datumsplatzhalter 3"/>
          <p:cNvSpPr>
            <a:spLocks noGrp="1"/>
          </p:cNvSpPr>
          <p:nvPr>
            <p:ph type="dt" sz="half" idx="10"/>
          </p:nvPr>
        </p:nvSpPr>
        <p:spPr>
          <a:xfrm>
            <a:off x="457200" y="6302731"/>
            <a:ext cx="2133600" cy="365125"/>
          </a:xfrm>
        </p:spPr>
        <p:txBody>
          <a:bodyPr/>
          <a:lstStyle/>
          <a:p>
            <a:fld id="{F25435F0-BA0E-4B5A-A50D-11B9CEF7E1EC}" type="datetime1">
              <a:rPr lang="de-DE" smtClean="0"/>
              <a:pPr/>
              <a:t>22.02.2018</a:t>
            </a:fld>
            <a:endParaRPr lang="de-DE" dirty="0"/>
          </a:p>
        </p:txBody>
      </p:sp>
      <p:sp>
        <p:nvSpPr>
          <p:cNvPr id="6" name="Foliennummernplatzhalter 5"/>
          <p:cNvSpPr>
            <a:spLocks noGrp="1"/>
          </p:cNvSpPr>
          <p:nvPr>
            <p:ph type="sldNum" sz="quarter" idx="12"/>
          </p:nvPr>
        </p:nvSpPr>
        <p:spPr>
          <a:xfrm>
            <a:off x="6553200" y="6302731"/>
            <a:ext cx="2133600" cy="365125"/>
          </a:xfrm>
        </p:spPr>
        <p:txBody>
          <a:bodyPr/>
          <a:lstStyle/>
          <a:p>
            <a:fld id="{6C6AE60A-B69C-4790-82F7-3882EDF23186}" type="slidenum">
              <a:rPr lang="de-DE" smtClean="0"/>
              <a:pPr/>
              <a:t>‹Nr.›</a:t>
            </a:fld>
            <a:endParaRPr lang="de-DE"/>
          </a:p>
        </p:txBody>
      </p:sp>
      <p:sp>
        <p:nvSpPr>
          <p:cNvPr id="9" name="Fußzeilenplatzhalter 4"/>
          <p:cNvSpPr>
            <a:spLocks noGrp="1"/>
          </p:cNvSpPr>
          <p:nvPr>
            <p:ph type="ftr" sz="quarter" idx="3"/>
          </p:nvPr>
        </p:nvSpPr>
        <p:spPr>
          <a:xfrm>
            <a:off x="2737893" y="6309320"/>
            <a:ext cx="367240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dirty="0"/>
              <a:t>Green Events – nachhaltige Veranstaltungen in der DPSG</a:t>
            </a:r>
          </a:p>
        </p:txBody>
      </p:sp>
      <p:cxnSp>
        <p:nvCxnSpPr>
          <p:cNvPr id="5" name="Gerade Verbindung 4"/>
          <p:cNvCxnSpPr/>
          <p:nvPr userDrawn="1"/>
        </p:nvCxnSpPr>
        <p:spPr>
          <a:xfrm>
            <a:off x="0" y="1124744"/>
            <a:ext cx="9252520" cy="0"/>
          </a:xfrm>
          <a:prstGeom prst="line">
            <a:avLst/>
          </a:prstGeom>
          <a:ln w="38100">
            <a:solidFill>
              <a:srgbClr val="255793"/>
            </a:solidFill>
          </a:ln>
        </p:spPr>
        <p:style>
          <a:lnRef idx="1">
            <a:schemeClr val="accent1"/>
          </a:lnRef>
          <a:fillRef idx="0">
            <a:schemeClr val="accent1"/>
          </a:fillRef>
          <a:effectRef idx="0">
            <a:schemeClr val="accent1"/>
          </a:effectRef>
          <a:fontRef idx="minor">
            <a:schemeClr val="tx1"/>
          </a:fontRef>
        </p:style>
      </p:cxnSp>
      <p:pic>
        <p:nvPicPr>
          <p:cNvPr id="10" name="Grafik 9"/>
          <p:cNvPicPr>
            <a:picLocks noChangeAspect="1"/>
          </p:cNvPicPr>
          <p:nvPr userDrawn="1"/>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7138199" y="188317"/>
            <a:ext cx="1584176" cy="804216"/>
          </a:xfrm>
          <a:prstGeom prst="rect">
            <a:avLst/>
          </a:prstGeom>
        </p:spPr>
      </p:pic>
      <p:sp>
        <p:nvSpPr>
          <p:cNvPr id="11" name="Textplatzhalter 15"/>
          <p:cNvSpPr>
            <a:spLocks noGrp="1"/>
          </p:cNvSpPr>
          <p:nvPr>
            <p:ph type="body" sz="quarter" idx="14" hasCustomPrompt="1"/>
          </p:nvPr>
        </p:nvSpPr>
        <p:spPr>
          <a:xfrm>
            <a:off x="457200" y="548680"/>
            <a:ext cx="6563072" cy="432048"/>
          </a:xfrm>
          <a:prstGeom prst="rect">
            <a:avLst/>
          </a:prstGeom>
        </p:spPr>
        <p:txBody>
          <a:bodyPr anchor="ctr">
            <a:normAutofit/>
          </a:bodyPr>
          <a:lstStyle>
            <a:lvl1pPr marL="0" indent="0">
              <a:buNone/>
              <a:defRPr sz="2400">
                <a:solidFill>
                  <a:srgbClr val="255793"/>
                </a:solidFill>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r>
              <a:rPr lang="de-DE" dirty="0"/>
              <a:t>Subheadline 24 non-</a:t>
            </a:r>
            <a:r>
              <a:rPr lang="de-DE" dirty="0" err="1"/>
              <a:t>bold</a:t>
            </a:r>
            <a:endParaRPr lang="de-DE" dirty="0"/>
          </a:p>
        </p:txBody>
      </p:sp>
      <p:sp>
        <p:nvSpPr>
          <p:cNvPr id="13" name="Textplatzhalter 15"/>
          <p:cNvSpPr>
            <a:spLocks noGrp="1"/>
          </p:cNvSpPr>
          <p:nvPr>
            <p:ph type="body" sz="quarter" idx="20" hasCustomPrompt="1"/>
          </p:nvPr>
        </p:nvSpPr>
        <p:spPr>
          <a:xfrm>
            <a:off x="457200" y="10837"/>
            <a:ext cx="6563072" cy="753867"/>
          </a:xfrm>
          <a:prstGeom prst="rect">
            <a:avLst/>
          </a:prstGeom>
        </p:spPr>
        <p:txBody>
          <a:bodyPr anchor="ctr">
            <a:normAutofit/>
          </a:bodyPr>
          <a:lstStyle>
            <a:lvl1pPr marL="0" indent="0">
              <a:buNone/>
              <a:defRPr sz="3200" b="1">
                <a:solidFill>
                  <a:srgbClr val="255793"/>
                </a:solidFill>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pPr lvl="0"/>
            <a:r>
              <a:rPr lang="de-DE" dirty="0"/>
              <a:t>Headline 32 </a:t>
            </a:r>
            <a:r>
              <a:rPr lang="de-DE" dirty="0" err="1"/>
              <a:t>bold</a:t>
            </a:r>
            <a:endParaRPr lang="de-DE" dirty="0"/>
          </a:p>
        </p:txBody>
      </p:sp>
      <p:sp>
        <p:nvSpPr>
          <p:cNvPr id="15" name="Inhaltsplatzhalter 2"/>
          <p:cNvSpPr>
            <a:spLocks noGrp="1"/>
          </p:cNvSpPr>
          <p:nvPr>
            <p:ph idx="1"/>
          </p:nvPr>
        </p:nvSpPr>
        <p:spPr>
          <a:xfrm>
            <a:off x="457200" y="1484785"/>
            <a:ext cx="8229600" cy="4464493"/>
          </a:xfrm>
          <a:prstGeom prst="rect">
            <a:avLst/>
          </a:prstGeom>
        </p:spPr>
        <p:txBody>
          <a:bodyPr/>
          <a:lstStyle>
            <a:lvl1pPr>
              <a:defRPr lang="de-DE" sz="2400" dirty="0" smtClean="0"/>
            </a:lvl1pPr>
            <a:lvl2pPr>
              <a:defRPr lang="de-DE" dirty="0" smtClean="0"/>
            </a:lvl2pPr>
            <a:lvl3pPr>
              <a:defRPr lang="de-DE" dirty="0" smtClean="0"/>
            </a:lvl3pPr>
            <a:lvl4pPr>
              <a:defRPr lang="de-DE" dirty="0" smtClean="0"/>
            </a:lvl4pPr>
            <a:lvl5pPr>
              <a:defRPr lang="de-DE" dirty="0"/>
            </a:lvl5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3619997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7_Titel und Inhalt">
    <p:spTree>
      <p:nvGrpSpPr>
        <p:cNvPr id="1" name=""/>
        <p:cNvGrpSpPr/>
        <p:nvPr/>
      </p:nvGrpSpPr>
      <p:grpSpPr>
        <a:xfrm>
          <a:off x="0" y="0"/>
          <a:ext cx="0" cy="0"/>
          <a:chOff x="0" y="0"/>
          <a:chExt cx="0" cy="0"/>
        </a:xfrm>
      </p:grpSpPr>
      <p:sp>
        <p:nvSpPr>
          <p:cNvPr id="4" name="Datumsplatzhalter 3"/>
          <p:cNvSpPr>
            <a:spLocks noGrp="1"/>
          </p:cNvSpPr>
          <p:nvPr>
            <p:ph type="dt" sz="half" idx="10"/>
          </p:nvPr>
        </p:nvSpPr>
        <p:spPr>
          <a:xfrm>
            <a:off x="457200" y="6302731"/>
            <a:ext cx="2133600" cy="365125"/>
          </a:xfrm>
        </p:spPr>
        <p:txBody>
          <a:bodyPr/>
          <a:lstStyle/>
          <a:p>
            <a:fld id="{F25435F0-BA0E-4B5A-A50D-11B9CEF7E1EC}" type="datetime1">
              <a:rPr lang="de-DE" smtClean="0"/>
              <a:pPr/>
              <a:t>22.02.2018</a:t>
            </a:fld>
            <a:endParaRPr lang="de-DE" dirty="0"/>
          </a:p>
        </p:txBody>
      </p:sp>
      <p:sp>
        <p:nvSpPr>
          <p:cNvPr id="6" name="Foliennummernplatzhalter 5"/>
          <p:cNvSpPr>
            <a:spLocks noGrp="1"/>
          </p:cNvSpPr>
          <p:nvPr>
            <p:ph type="sldNum" sz="quarter" idx="12"/>
          </p:nvPr>
        </p:nvSpPr>
        <p:spPr>
          <a:xfrm>
            <a:off x="6553200" y="6302731"/>
            <a:ext cx="2133600" cy="365125"/>
          </a:xfrm>
        </p:spPr>
        <p:txBody>
          <a:bodyPr/>
          <a:lstStyle/>
          <a:p>
            <a:fld id="{6C6AE60A-B69C-4790-82F7-3882EDF23186}" type="slidenum">
              <a:rPr lang="de-DE" smtClean="0"/>
              <a:pPr/>
              <a:t>‹Nr.›</a:t>
            </a:fld>
            <a:endParaRPr lang="de-DE"/>
          </a:p>
        </p:txBody>
      </p:sp>
      <p:sp>
        <p:nvSpPr>
          <p:cNvPr id="9" name="Fußzeilenplatzhalter 4"/>
          <p:cNvSpPr>
            <a:spLocks noGrp="1"/>
          </p:cNvSpPr>
          <p:nvPr>
            <p:ph type="ftr" sz="quarter" idx="3"/>
          </p:nvPr>
        </p:nvSpPr>
        <p:spPr>
          <a:xfrm>
            <a:off x="2737893" y="6309320"/>
            <a:ext cx="367240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dirty="0"/>
              <a:t>Green Events – nachhaltige Veranstaltungen in der DPSG</a:t>
            </a:r>
          </a:p>
        </p:txBody>
      </p:sp>
      <p:cxnSp>
        <p:nvCxnSpPr>
          <p:cNvPr id="15" name="Gerade Verbindung 14"/>
          <p:cNvCxnSpPr/>
          <p:nvPr userDrawn="1"/>
        </p:nvCxnSpPr>
        <p:spPr>
          <a:xfrm>
            <a:off x="0" y="1124744"/>
            <a:ext cx="925252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platzhalter 15"/>
          <p:cNvSpPr>
            <a:spLocks noGrp="1"/>
          </p:cNvSpPr>
          <p:nvPr>
            <p:ph type="body" sz="quarter" idx="14" hasCustomPrompt="1"/>
          </p:nvPr>
        </p:nvSpPr>
        <p:spPr>
          <a:xfrm>
            <a:off x="457200" y="548680"/>
            <a:ext cx="6563072" cy="432048"/>
          </a:xfrm>
          <a:prstGeom prst="rect">
            <a:avLst/>
          </a:prstGeom>
        </p:spPr>
        <p:txBody>
          <a:bodyPr anchor="ctr">
            <a:normAutofit/>
          </a:bodyPr>
          <a:lstStyle>
            <a:lvl1pPr marL="0" indent="0">
              <a:buNone/>
              <a:defRPr sz="2400">
                <a:solidFill>
                  <a:schemeClr val="tx1"/>
                </a:solidFill>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r>
              <a:rPr lang="de-DE" dirty="0"/>
              <a:t>Subheadline 24 non-</a:t>
            </a:r>
            <a:r>
              <a:rPr lang="de-DE" dirty="0" err="1"/>
              <a:t>bold</a:t>
            </a:r>
            <a:endParaRPr lang="de-DE" dirty="0"/>
          </a:p>
        </p:txBody>
      </p:sp>
      <p:sp>
        <p:nvSpPr>
          <p:cNvPr id="8" name="Textplatzhalter 15"/>
          <p:cNvSpPr>
            <a:spLocks noGrp="1"/>
          </p:cNvSpPr>
          <p:nvPr>
            <p:ph type="body" sz="quarter" idx="20" hasCustomPrompt="1"/>
          </p:nvPr>
        </p:nvSpPr>
        <p:spPr>
          <a:xfrm>
            <a:off x="457200" y="10837"/>
            <a:ext cx="6563072" cy="753867"/>
          </a:xfrm>
          <a:prstGeom prst="rect">
            <a:avLst/>
          </a:prstGeom>
        </p:spPr>
        <p:txBody>
          <a:bodyPr anchor="ctr">
            <a:normAutofit/>
          </a:bodyPr>
          <a:lstStyle>
            <a:lvl1pPr marL="0" indent="0">
              <a:buNone/>
              <a:defRPr sz="3200" b="1">
                <a:solidFill>
                  <a:schemeClr val="tx1"/>
                </a:solidFill>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pPr lvl="0"/>
            <a:r>
              <a:rPr lang="de-DE" dirty="0"/>
              <a:t>Headline 32 </a:t>
            </a:r>
            <a:r>
              <a:rPr lang="de-DE" dirty="0" err="1"/>
              <a:t>bold</a:t>
            </a:r>
            <a:endParaRPr lang="de-DE" dirty="0"/>
          </a:p>
        </p:txBody>
      </p:sp>
    </p:spTree>
    <p:extLst>
      <p:ext uri="{BB962C8B-B14F-4D97-AF65-F5344CB8AC3E}">
        <p14:creationId xmlns:p14="http://schemas.microsoft.com/office/powerpoint/2010/main" val="1938274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7BAE90-F5DA-4233-A6DB-6EA6F4048EAB}" type="datetime1">
              <a:rPr lang="de-DE" smtClean="0"/>
              <a:pPr/>
              <a:t>22.02.2018</a:t>
            </a:fld>
            <a:endParaRPr lang="de-DE" dirty="0"/>
          </a:p>
        </p:txBody>
      </p:sp>
      <p:sp>
        <p:nvSpPr>
          <p:cNvPr id="5" name="Fußzeilenplatzhalter 4"/>
          <p:cNvSpPr>
            <a:spLocks noGrp="1"/>
          </p:cNvSpPr>
          <p:nvPr>
            <p:ph type="ftr" sz="quarter" idx="3"/>
          </p:nvPr>
        </p:nvSpPr>
        <p:spPr>
          <a:xfrm>
            <a:off x="2737893" y="6356350"/>
            <a:ext cx="367240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dirty="0"/>
              <a:t>Green Events – nachhaltige Veranstaltungen in der DPSG</a:t>
            </a:r>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6AE60A-B69C-4790-82F7-3882EDF23186}" type="slidenum">
              <a:rPr lang="de-DE" smtClean="0"/>
              <a:pPr/>
              <a:t>‹Nr.›</a:t>
            </a:fld>
            <a:endParaRPr lang="de-DE" dirty="0"/>
          </a:p>
        </p:txBody>
      </p:sp>
      <p:cxnSp>
        <p:nvCxnSpPr>
          <p:cNvPr id="10" name="Gerade Verbindung 28"/>
          <p:cNvCxnSpPr/>
          <p:nvPr userDrawn="1"/>
        </p:nvCxnSpPr>
        <p:spPr>
          <a:xfrm>
            <a:off x="0" y="6112586"/>
            <a:ext cx="9144000" cy="0"/>
          </a:xfrm>
          <a:prstGeom prst="line">
            <a:avLst/>
          </a:prstGeom>
          <a:ln>
            <a:solidFill>
              <a:srgbClr val="4F8D2C"/>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2" r:id="rId2"/>
    <p:sldLayoutId id="2147483667" r:id="rId3"/>
    <p:sldLayoutId id="2147483668" r:id="rId4"/>
    <p:sldLayoutId id="2147483650" r:id="rId5"/>
    <p:sldLayoutId id="2147483669" r:id="rId6"/>
    <p:sldLayoutId id="2147483670" r:id="rId7"/>
    <p:sldLayoutId id="2147483671" r:id="rId8"/>
    <p:sldLayoutId id="2147483672" r:id="rId9"/>
    <p:sldLayoutId id="2147483675" r:id="rId10"/>
    <p:sldLayoutId id="2147483676" r:id="rId11"/>
    <p:sldLayoutId id="2147483677" r:id="rId12"/>
    <p:sldLayoutId id="2147483661" r:id="rId13"/>
    <p:sldLayoutId id="2147483660" r:id="rId14"/>
    <p:sldLayoutId id="2147483664" r:id="rId15"/>
    <p:sldLayoutId id="2147483673" r:id="rId16"/>
    <p:sldLayoutId id="2147483674" r:id="rId17"/>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slide" Target="slide14.xml"/><Relationship Id="rId3" Type="http://schemas.openxmlformats.org/officeDocument/2006/relationships/slide" Target="slide8.xml"/><Relationship Id="rId7" Type="http://schemas.openxmlformats.org/officeDocument/2006/relationships/slide" Target="slide7.xml"/><Relationship Id="rId2" Type="http://schemas.openxmlformats.org/officeDocument/2006/relationships/slide" Target="slide28.xml"/><Relationship Id="rId1" Type="http://schemas.openxmlformats.org/officeDocument/2006/relationships/slideLayout" Target="../slideLayouts/slideLayout16.xml"/><Relationship Id="rId6" Type="http://schemas.openxmlformats.org/officeDocument/2006/relationships/slide" Target="slide13.xml"/><Relationship Id="rId11" Type="http://schemas.openxmlformats.org/officeDocument/2006/relationships/slide" Target="slide10.xml"/><Relationship Id="rId5" Type="http://schemas.openxmlformats.org/officeDocument/2006/relationships/slide" Target="slide11.xml"/><Relationship Id="rId10" Type="http://schemas.openxmlformats.org/officeDocument/2006/relationships/slide" Target="slide12.xml"/><Relationship Id="rId4" Type="http://schemas.openxmlformats.org/officeDocument/2006/relationships/slide" Target="slide9.xml"/><Relationship Id="rId9" Type="http://schemas.openxmlformats.org/officeDocument/2006/relationships/image" Target="../media/image4.jpg"/></Relationships>
</file>

<file path=ppt/slides/_rels/slide11.xml.rels><?xml version="1.0" encoding="UTF-8" standalone="yes"?>
<Relationships xmlns="http://schemas.openxmlformats.org/package/2006/relationships"><Relationship Id="rId8" Type="http://schemas.openxmlformats.org/officeDocument/2006/relationships/image" Target="../media/image4.jpg"/><Relationship Id="rId3" Type="http://schemas.openxmlformats.org/officeDocument/2006/relationships/slide" Target="slide8.xml"/><Relationship Id="rId7" Type="http://schemas.openxmlformats.org/officeDocument/2006/relationships/slide" Target="slide14.xml"/><Relationship Id="rId2" Type="http://schemas.openxmlformats.org/officeDocument/2006/relationships/slide" Target="slide34.xml"/><Relationship Id="rId1" Type="http://schemas.openxmlformats.org/officeDocument/2006/relationships/slideLayout" Target="../slideLayouts/slideLayout17.xml"/><Relationship Id="rId6" Type="http://schemas.openxmlformats.org/officeDocument/2006/relationships/slide" Target="slide7.xml"/><Relationship Id="rId5" Type="http://schemas.openxmlformats.org/officeDocument/2006/relationships/slide" Target="slide13.xml"/><Relationship Id="rId10" Type="http://schemas.openxmlformats.org/officeDocument/2006/relationships/slide" Target="slide10.xml"/><Relationship Id="rId4" Type="http://schemas.openxmlformats.org/officeDocument/2006/relationships/slide" Target="slide9.xml"/><Relationship Id="rId9" Type="http://schemas.openxmlformats.org/officeDocument/2006/relationships/slide" Target="slide12.xml"/></Relationships>
</file>

<file path=ppt/slides/_rels/slide12.xml.rels><?xml version="1.0" encoding="UTF-8" standalone="yes"?>
<Relationships xmlns="http://schemas.openxmlformats.org/package/2006/relationships"><Relationship Id="rId8" Type="http://schemas.openxmlformats.org/officeDocument/2006/relationships/slide" Target="slide14.xml"/><Relationship Id="rId3" Type="http://schemas.openxmlformats.org/officeDocument/2006/relationships/slide" Target="slide8.xml"/><Relationship Id="rId7" Type="http://schemas.openxmlformats.org/officeDocument/2006/relationships/slide" Target="slide7.xml"/><Relationship Id="rId2" Type="http://schemas.openxmlformats.org/officeDocument/2006/relationships/slide" Target="slide39.xml"/><Relationship Id="rId1" Type="http://schemas.openxmlformats.org/officeDocument/2006/relationships/slideLayout" Target="../slideLayouts/slideLayout15.xml"/><Relationship Id="rId6" Type="http://schemas.openxmlformats.org/officeDocument/2006/relationships/slide" Target="slide13.xml"/><Relationship Id="rId11" Type="http://schemas.openxmlformats.org/officeDocument/2006/relationships/slide" Target="slide10.xml"/><Relationship Id="rId5" Type="http://schemas.openxmlformats.org/officeDocument/2006/relationships/slide" Target="slide11.xml"/><Relationship Id="rId10" Type="http://schemas.openxmlformats.org/officeDocument/2006/relationships/slide" Target="slide12.xml"/><Relationship Id="rId4" Type="http://schemas.openxmlformats.org/officeDocument/2006/relationships/slide" Target="slide9.xml"/><Relationship Id="rId9" Type="http://schemas.openxmlformats.org/officeDocument/2006/relationships/image" Target="../media/image4.jpg"/></Relationships>
</file>

<file path=ppt/slides/_rels/slide13.xml.rels><?xml version="1.0" encoding="UTF-8" standalone="yes"?>
<Relationships xmlns="http://schemas.openxmlformats.org/package/2006/relationships"><Relationship Id="rId8" Type="http://schemas.openxmlformats.org/officeDocument/2006/relationships/image" Target="../media/image4.jpg"/><Relationship Id="rId3" Type="http://schemas.openxmlformats.org/officeDocument/2006/relationships/slide" Target="slide8.xml"/><Relationship Id="rId7" Type="http://schemas.openxmlformats.org/officeDocument/2006/relationships/slide" Target="slide14.xml"/><Relationship Id="rId2" Type="http://schemas.openxmlformats.org/officeDocument/2006/relationships/slide" Target="slide46.xml"/><Relationship Id="rId1" Type="http://schemas.openxmlformats.org/officeDocument/2006/relationships/slideLayout" Target="../slideLayouts/slideLayout17.xml"/><Relationship Id="rId6" Type="http://schemas.openxmlformats.org/officeDocument/2006/relationships/slide" Target="slide7.xml"/><Relationship Id="rId5" Type="http://schemas.openxmlformats.org/officeDocument/2006/relationships/slide" Target="slide11.xml"/><Relationship Id="rId10" Type="http://schemas.openxmlformats.org/officeDocument/2006/relationships/slide" Target="slide10.xml"/><Relationship Id="rId4" Type="http://schemas.openxmlformats.org/officeDocument/2006/relationships/slide" Target="slide9.xml"/><Relationship Id="rId9" Type="http://schemas.openxmlformats.org/officeDocument/2006/relationships/slide" Target="slide12.xml"/></Relationships>
</file>

<file path=ppt/slides/_rels/slide14.xml.rels><?xml version="1.0" encoding="UTF-8" standalone="yes"?>
<Relationships xmlns="http://schemas.openxmlformats.org/package/2006/relationships"><Relationship Id="rId8" Type="http://schemas.openxmlformats.org/officeDocument/2006/relationships/slide" Target="slide14.xml"/><Relationship Id="rId3" Type="http://schemas.openxmlformats.org/officeDocument/2006/relationships/slide" Target="slide8.xml"/><Relationship Id="rId7" Type="http://schemas.openxmlformats.org/officeDocument/2006/relationships/slide" Target="slide7.xml"/><Relationship Id="rId2" Type="http://schemas.openxmlformats.org/officeDocument/2006/relationships/slide" Target="slide51.xml"/><Relationship Id="rId1" Type="http://schemas.openxmlformats.org/officeDocument/2006/relationships/slideLayout" Target="../slideLayouts/slideLayout17.xml"/><Relationship Id="rId6" Type="http://schemas.openxmlformats.org/officeDocument/2006/relationships/slide" Target="slide13.xml"/><Relationship Id="rId11" Type="http://schemas.openxmlformats.org/officeDocument/2006/relationships/slide" Target="slide10.xml"/><Relationship Id="rId5" Type="http://schemas.openxmlformats.org/officeDocument/2006/relationships/slide" Target="slide11.xml"/><Relationship Id="rId10" Type="http://schemas.openxmlformats.org/officeDocument/2006/relationships/slide" Target="slide12.xml"/><Relationship Id="rId4" Type="http://schemas.openxmlformats.org/officeDocument/2006/relationships/slide" Target="slide9.xml"/><Relationship Id="rId9" Type="http://schemas.openxmlformats.org/officeDocument/2006/relationships/image" Target="../media/image4.jpg"/></Relationships>
</file>

<file path=ppt/slides/_rels/slide15.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slide" Target="slide19.xml"/><Relationship Id="rId7" Type="http://schemas.openxmlformats.org/officeDocument/2006/relationships/slide" Target="slide18.xml"/><Relationship Id="rId2" Type="http://schemas.openxmlformats.org/officeDocument/2006/relationships/slide" Target="slide17.xml"/><Relationship Id="rId1" Type="http://schemas.openxmlformats.org/officeDocument/2006/relationships/slideLayout" Target="../slideLayouts/slideLayout3.xml"/><Relationship Id="rId6" Type="http://schemas.openxmlformats.org/officeDocument/2006/relationships/slide" Target="slide16.xml"/><Relationship Id="rId5" Type="http://schemas.openxmlformats.org/officeDocument/2006/relationships/slide" Target="slide21.xml"/><Relationship Id="rId4" Type="http://schemas.openxmlformats.org/officeDocument/2006/relationships/slide" Target="slide20.xml"/><Relationship Id="rId9" Type="http://schemas.openxmlformats.org/officeDocument/2006/relationships/image" Target="../media/image5.jpeg"/></Relationships>
</file>

<file path=ppt/slides/_rels/slide16.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hyperlink" Target="https://dpsg.de/de/themen/behindertenarbeit/arbeitshilfen.html" TargetMode="External"/><Relationship Id="rId7" Type="http://schemas.openxmlformats.org/officeDocument/2006/relationships/hyperlink" Target="https://dpsg.de/pfadfinden_mit_gefluechteten.html" TargetMode="External"/><Relationship Id="rId2" Type="http://schemas.openxmlformats.org/officeDocument/2006/relationships/hyperlink" Target="https://www.behindertenrechtskonvention.info/inklusion-3693/" TargetMode="External"/><Relationship Id="rId1" Type="http://schemas.openxmlformats.org/officeDocument/2006/relationships/slideLayout" Target="../slideLayouts/slideLayout11.xml"/><Relationship Id="rId6" Type="http://schemas.openxmlformats.org/officeDocument/2006/relationships/hyperlink" Target="https://dpsg.de/gastfreundschaft.html" TargetMode="External"/><Relationship Id="rId5" Type="http://schemas.openxmlformats.org/officeDocument/2006/relationships/hyperlink" Target="https://dpsg.de/de/aktionen/fremdenfreundlich.html" TargetMode="External"/><Relationship Id="rId10" Type="http://schemas.openxmlformats.org/officeDocument/2006/relationships/image" Target="../media/image5.jpeg"/><Relationship Id="rId4" Type="http://schemas.openxmlformats.org/officeDocument/2006/relationships/hyperlink" Target="https://dpsg.de/fileadmin/daten/dokumente/Ausbildung/20150827_Gesamtverbandliches%20Ausbildungskonzept_Module.pdf" TargetMode="External"/><Relationship Id="rId9" Type="http://schemas.openxmlformats.org/officeDocument/2006/relationships/slide" Target="slide15.xml"/></Relationships>
</file>

<file path=ppt/slides/_rels/slide17.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hyperlink" Target="https://dpsg.de/de/themen/behindertenarbeit.html" TargetMode="External"/><Relationship Id="rId1" Type="http://schemas.openxmlformats.org/officeDocument/2006/relationships/slideLayout" Target="../slideLayouts/slideLayout11.xml"/><Relationship Id="rId5" Type="http://schemas.openxmlformats.org/officeDocument/2006/relationships/image" Target="../media/image5.jpeg"/><Relationship Id="rId4" Type="http://schemas.openxmlformats.org/officeDocument/2006/relationships/slide" Target="slide15.xml"/></Relationships>
</file>

<file path=ppt/slides/_rels/slide18.xml.rels><?xml version="1.0" encoding="UTF-8" standalone="yes"?>
<Relationships xmlns="http://schemas.openxmlformats.org/package/2006/relationships"><Relationship Id="rId3" Type="http://schemas.openxmlformats.org/officeDocument/2006/relationships/hyperlink" Target="http://www.pfadfinder-stiftung.de/" TargetMode="External"/><Relationship Id="rId2" Type="http://schemas.openxmlformats.org/officeDocument/2006/relationships/hyperlink" Target="http://www.dpsg-paderborn.de/stufen-arbeitskreise/ak-okologie/oeko-euro/" TargetMode="External"/><Relationship Id="rId1" Type="http://schemas.openxmlformats.org/officeDocument/2006/relationships/slideLayout" Target="../slideLayouts/slideLayout11.xml"/><Relationship Id="rId6" Type="http://schemas.openxmlformats.org/officeDocument/2006/relationships/image" Target="../media/image5.jpeg"/><Relationship Id="rId5" Type="http://schemas.openxmlformats.org/officeDocument/2006/relationships/slide" Target="slide15.xml"/><Relationship Id="rId4" Type="http://schemas.openxmlformats.org/officeDocument/2006/relationships/hyperlink" Target="https://www.crowdfunding.de/"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issen.dpsg.de/" TargetMode="External"/><Relationship Id="rId7" Type="http://schemas.openxmlformats.org/officeDocument/2006/relationships/image" Target="../media/image5.jpeg"/><Relationship Id="rId2" Type="http://schemas.openxmlformats.org/officeDocument/2006/relationships/hyperlink" Target="https://dpsg.de/oekologie" TargetMode="External"/><Relationship Id="rId1" Type="http://schemas.openxmlformats.org/officeDocument/2006/relationships/slideLayout" Target="../slideLayouts/slideLayout11.xml"/><Relationship Id="rId6" Type="http://schemas.openxmlformats.org/officeDocument/2006/relationships/slide" Target="slide15.xml"/><Relationship Id="rId5" Type="http://schemas.openxmlformats.org/officeDocument/2006/relationships/slide" Target="slide7.xml"/><Relationship Id="rId4" Type="http://schemas.openxmlformats.org/officeDocument/2006/relationships/hyperlink" Target="https://dpsg.de/de/stufen.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hyperlink" Target="http://www.bergwaldprojekt.de/" TargetMode="External"/><Relationship Id="rId7" Type="http://schemas.openxmlformats.org/officeDocument/2006/relationships/image" Target="../media/image5.jpeg"/><Relationship Id="rId2" Type="http://schemas.openxmlformats.org/officeDocument/2006/relationships/hyperlink" Target="https://klima-kollekte.de/de/calc_invoke/fest-event/0" TargetMode="External"/><Relationship Id="rId1" Type="http://schemas.openxmlformats.org/officeDocument/2006/relationships/slideLayout" Target="../slideLayouts/slideLayout11.xml"/><Relationship Id="rId6" Type="http://schemas.openxmlformats.org/officeDocument/2006/relationships/slide" Target="slide15.xml"/><Relationship Id="rId5" Type="http://schemas.openxmlformats.org/officeDocument/2006/relationships/slide" Target="slide7.xml"/><Relationship Id="rId4" Type="http://schemas.openxmlformats.org/officeDocument/2006/relationships/hyperlink" Target="https://www.karlsruhe.de/b3/gruene_stadt/mitmachen/ideenwerkstatt.de"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 Target="slide15.xml"/><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slide" Target="slide23.xml"/><Relationship Id="rId7" Type="http://schemas.openxmlformats.org/officeDocument/2006/relationships/slide" Target="slide27.xml"/><Relationship Id="rId2" Type="http://schemas.openxmlformats.org/officeDocument/2006/relationships/slide" Target="slide7.xml"/><Relationship Id="rId1" Type="http://schemas.openxmlformats.org/officeDocument/2006/relationships/slideLayout" Target="../slideLayouts/slideLayout2.xml"/><Relationship Id="rId6" Type="http://schemas.openxmlformats.org/officeDocument/2006/relationships/slide" Target="slide26.xml"/><Relationship Id="rId5" Type="http://schemas.openxmlformats.org/officeDocument/2006/relationships/slide" Target="slide25.xml"/><Relationship Id="rId4" Type="http://schemas.openxmlformats.org/officeDocument/2006/relationships/slide" Target="slide24.xml"/></Relationships>
</file>

<file path=ppt/slides/_rels/slide23.xml.rels><?xml version="1.0" encoding="UTF-8" standalone="yes"?>
<Relationships xmlns="http://schemas.openxmlformats.org/package/2006/relationships"><Relationship Id="rId8" Type="http://schemas.openxmlformats.org/officeDocument/2006/relationships/hyperlink" Target="https://tox.chat/" TargetMode="External"/><Relationship Id="rId13" Type="http://schemas.openxmlformats.org/officeDocument/2006/relationships/hyperlink" Target="https://www.dropbox.com/" TargetMode="External"/><Relationship Id="rId3" Type="http://schemas.openxmlformats.org/officeDocument/2006/relationships/slide" Target="slide22.xml"/><Relationship Id="rId7" Type="http://schemas.openxmlformats.org/officeDocument/2006/relationships/hyperlink" Target="https://vsee.com/" TargetMode="External"/><Relationship Id="rId12" Type="http://schemas.openxmlformats.org/officeDocument/2006/relationships/hyperlink" Target="https://owncloud.org/" TargetMode="External"/><Relationship Id="rId2" Type="http://schemas.openxmlformats.org/officeDocument/2006/relationships/slide" Target="slide7.xml"/><Relationship Id="rId16" Type="http://schemas.openxmlformats.org/officeDocument/2006/relationships/image" Target="../media/image6.jpeg"/><Relationship Id="rId1" Type="http://schemas.openxmlformats.org/officeDocument/2006/relationships/slideLayout" Target="../slideLayouts/slideLayout10.xml"/><Relationship Id="rId6" Type="http://schemas.openxmlformats.org/officeDocument/2006/relationships/hyperlink" Target="https://www.blizz.com/en/" TargetMode="External"/><Relationship Id="rId11" Type="http://schemas.openxmlformats.org/officeDocument/2006/relationships/hyperlink" Target="https://www.wunderlist.com/de/" TargetMode="External"/><Relationship Id="rId5" Type="http://schemas.openxmlformats.org/officeDocument/2006/relationships/hyperlink" Target="https://www.skype.com/de/new/" TargetMode="External"/><Relationship Id="rId15" Type="http://schemas.openxmlformats.org/officeDocument/2006/relationships/hyperlink" Target="https://drive.google.com/drive/" TargetMode="External"/><Relationship Id="rId10" Type="http://schemas.openxmlformats.org/officeDocument/2006/relationships/hyperlink" Target="https://trello.com/" TargetMode="External"/><Relationship Id="rId4" Type="http://schemas.openxmlformats.org/officeDocument/2006/relationships/hyperlink" Target="https://mytelco.de/" TargetMode="External"/><Relationship Id="rId9" Type="http://schemas.openxmlformats.org/officeDocument/2006/relationships/hyperlink" Target="https://hangouts.google.com/?hl=de" TargetMode="External"/><Relationship Id="rId14" Type="http://schemas.openxmlformats.org/officeDocument/2006/relationships/hyperlink" Target="https://cloud.telekom-dienste.de/" TargetMode="External"/></Relationships>
</file>

<file path=ppt/slides/_rels/slide24.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slide" Target="slide7.xml"/><Relationship Id="rId1" Type="http://schemas.openxmlformats.org/officeDocument/2006/relationships/slideLayout" Target="../slideLayouts/slideLayout10.xml"/><Relationship Id="rId4" Type="http://schemas.openxmlformats.org/officeDocument/2006/relationships/image" Target="../media/image6.jpeg"/></Relationships>
</file>

<file path=ppt/slides/_rels/slide25.xml.rels><?xml version="1.0" encoding="UTF-8" standalone="yes"?>
<Relationships xmlns="http://schemas.openxmlformats.org/package/2006/relationships"><Relationship Id="rId8" Type="http://schemas.openxmlformats.org/officeDocument/2006/relationships/hyperlink" Target="https://www.scout.org/node/43025/about?language=es" TargetMode="External"/><Relationship Id="rId3" Type="http://schemas.openxmlformats.org/officeDocument/2006/relationships/slide" Target="slide7.xml"/><Relationship Id="rId7" Type="http://schemas.openxmlformats.org/officeDocument/2006/relationships/hyperlink" Target="http://www.iso.org/iso/home/standards/management-standards/iso50001.htm" TargetMode="External"/><Relationship Id="rId12" Type="http://schemas.openxmlformats.org/officeDocument/2006/relationships/image" Target="../media/image6.jpeg"/><Relationship Id="rId2" Type="http://schemas.openxmlformats.org/officeDocument/2006/relationships/hyperlink" Target="http://gruenerhahn.net/" TargetMode="External"/><Relationship Id="rId1" Type="http://schemas.openxmlformats.org/officeDocument/2006/relationships/slideLayout" Target="../slideLayouts/slideLayout10.xml"/><Relationship Id="rId6" Type="http://schemas.openxmlformats.org/officeDocument/2006/relationships/hyperlink" Target="http://www.iso.org/iso/home/standards/management-standards/iso14000.htm" TargetMode="External"/><Relationship Id="rId11" Type="http://schemas.openxmlformats.org/officeDocument/2006/relationships/hyperlink" Target="http://www.ecocamping.net/" TargetMode="External"/><Relationship Id="rId5" Type="http://schemas.openxmlformats.org/officeDocument/2006/relationships/hyperlink" Target="http://www.emas.de/" TargetMode="External"/><Relationship Id="rId10" Type="http://schemas.openxmlformats.org/officeDocument/2006/relationships/hyperlink" Target="http://www.eu-ecolabel.de/" TargetMode="External"/><Relationship Id="rId4" Type="http://schemas.openxmlformats.org/officeDocument/2006/relationships/slide" Target="slide22.xml"/><Relationship Id="rId9" Type="http://schemas.openxmlformats.org/officeDocument/2006/relationships/hyperlink" Target="http://www.viabono.de/"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klima-kollekte.de/de/info/kompensation" TargetMode="External"/><Relationship Id="rId2" Type="http://schemas.openxmlformats.org/officeDocument/2006/relationships/hyperlink" Target="https://klima-kollekte.de/" TargetMode="External"/><Relationship Id="rId1" Type="http://schemas.openxmlformats.org/officeDocument/2006/relationships/slideLayout" Target="../slideLayouts/slideLayout10.xml"/><Relationship Id="rId6" Type="http://schemas.openxmlformats.org/officeDocument/2006/relationships/image" Target="../media/image6.jpeg"/><Relationship Id="rId5" Type="http://schemas.openxmlformats.org/officeDocument/2006/relationships/slide" Target="slide22.xml"/><Relationship Id="rId4" Type="http://schemas.openxmlformats.org/officeDocument/2006/relationships/slide" Target="slide7.xml"/></Relationships>
</file>

<file path=ppt/slides/_rels/slide27.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slide" Target="slide7.xml"/><Relationship Id="rId1" Type="http://schemas.openxmlformats.org/officeDocument/2006/relationships/slideLayout" Target="../slideLayouts/slideLayout10.xml"/><Relationship Id="rId4" Type="http://schemas.openxmlformats.org/officeDocument/2006/relationships/image" Target="../media/image6.jpeg"/></Relationships>
</file>

<file path=ppt/slides/_rels/slide28.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slide" Target="slide30.xml"/><Relationship Id="rId7" Type="http://schemas.openxmlformats.org/officeDocument/2006/relationships/slide" Target="slide7.xml"/><Relationship Id="rId2" Type="http://schemas.openxmlformats.org/officeDocument/2006/relationships/slide" Target="slide29.xml"/><Relationship Id="rId1" Type="http://schemas.openxmlformats.org/officeDocument/2006/relationships/slideLayout" Target="../slideLayouts/slideLayout3.xml"/><Relationship Id="rId6" Type="http://schemas.openxmlformats.org/officeDocument/2006/relationships/slide" Target="slide33.xml"/><Relationship Id="rId5" Type="http://schemas.openxmlformats.org/officeDocument/2006/relationships/slide" Target="slide32.xml"/><Relationship Id="rId4" Type="http://schemas.openxmlformats.org/officeDocument/2006/relationships/slide" Target="slide31.xml"/></Relationships>
</file>

<file path=ppt/slides/_rels/slide29.xml.rels><?xml version="1.0" encoding="UTF-8" standalone="yes"?>
<Relationships xmlns="http://schemas.openxmlformats.org/package/2006/relationships"><Relationship Id="rId3" Type="http://schemas.openxmlformats.org/officeDocument/2006/relationships/hyperlink" Target="https://etherpad.mozilla.org/" TargetMode="External"/><Relationship Id="rId7" Type="http://schemas.openxmlformats.org/officeDocument/2006/relationships/image" Target="../media/image5.jpeg"/><Relationship Id="rId2" Type="http://schemas.openxmlformats.org/officeDocument/2006/relationships/hyperlink" Target="https://flinc.org/mitfahrgelegenheit/flix" TargetMode="External"/><Relationship Id="rId1" Type="http://schemas.openxmlformats.org/officeDocument/2006/relationships/slideLayout" Target="../slideLayouts/slideLayout11.xml"/><Relationship Id="rId6" Type="http://schemas.openxmlformats.org/officeDocument/2006/relationships/slide" Target="slide28.xml"/><Relationship Id="rId5" Type="http://schemas.openxmlformats.org/officeDocument/2006/relationships/slide" Target="slide7.xml"/><Relationship Id="rId4" Type="http://schemas.openxmlformats.org/officeDocument/2006/relationships/hyperlink" Target="https://www.dieumweltdruckerei.de/"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4.xml"/><Relationship Id="rId1" Type="http://schemas.openxmlformats.org/officeDocument/2006/relationships/slideLayout" Target="../slideLayouts/slideLayout6.xml"/><Relationship Id="rId5" Type="http://schemas.openxmlformats.org/officeDocument/2006/relationships/slide" Target="slide6.xml"/><Relationship Id="rId4" Type="http://schemas.openxmlformats.org/officeDocument/2006/relationships/slide" Target="slide5.xml"/></Relationships>
</file>

<file path=ppt/slides/_rels/slide30.xml.rels><?xml version="1.0" encoding="UTF-8" standalone="yes"?>
<Relationships xmlns="http://schemas.openxmlformats.org/package/2006/relationships"><Relationship Id="rId3" Type="http://schemas.openxmlformats.org/officeDocument/2006/relationships/hyperlink" Target="https://wechange.de/" TargetMode="External"/><Relationship Id="rId2" Type="http://schemas.openxmlformats.org/officeDocument/2006/relationships/hyperlink" Target="http://www.qrcode-generator.de/" TargetMode="External"/><Relationship Id="rId1" Type="http://schemas.openxmlformats.org/officeDocument/2006/relationships/slideLayout" Target="../slideLayouts/slideLayout11.xml"/><Relationship Id="rId6" Type="http://schemas.openxmlformats.org/officeDocument/2006/relationships/image" Target="../media/image5.jpeg"/><Relationship Id="rId5" Type="http://schemas.openxmlformats.org/officeDocument/2006/relationships/slide" Target="slide28.xml"/><Relationship Id="rId4" Type="http://schemas.openxmlformats.org/officeDocument/2006/relationships/slide" Target="slide7.xml"/></Relationships>
</file>

<file path=ppt/slides/_rels/slide31.xml.rels><?xml version="1.0" encoding="UTF-8" standalone="yes"?>
<Relationships xmlns="http://schemas.openxmlformats.org/package/2006/relationships"><Relationship Id="rId8" Type="http://schemas.openxmlformats.org/officeDocument/2006/relationships/hyperlink" Target="https://www.eine-welt-netz-nrw.de/home/" TargetMode="External"/><Relationship Id="rId13" Type="http://schemas.openxmlformats.org/officeDocument/2006/relationships/hyperlink" Target="http://www.moslemische-pfadfinder.de/" TargetMode="External"/><Relationship Id="rId3" Type="http://schemas.openxmlformats.org/officeDocument/2006/relationships/hyperlink" Target="http://www.wissen.dpsg.de/" TargetMode="External"/><Relationship Id="rId7" Type="http://schemas.openxmlformats.org/officeDocument/2006/relationships/hyperlink" Target="http://www.umweltschulen.de/" TargetMode="External"/><Relationship Id="rId12" Type="http://schemas.openxmlformats.org/officeDocument/2006/relationships/hyperlink" Target="https://www.pfadfinderinnen.de/" TargetMode="External"/><Relationship Id="rId2" Type="http://schemas.openxmlformats.org/officeDocument/2006/relationships/hyperlink" Target="http://www.dpsg.de/oekologie" TargetMode="External"/><Relationship Id="rId1" Type="http://schemas.openxmlformats.org/officeDocument/2006/relationships/slideLayout" Target="../slideLayouts/slideLayout11.xml"/><Relationship Id="rId6" Type="http://schemas.openxmlformats.org/officeDocument/2006/relationships/slide" Target="slide28.xml"/><Relationship Id="rId11" Type="http://schemas.openxmlformats.org/officeDocument/2006/relationships/hyperlink" Target="https://www.vcp.de/service/materialbestellung/" TargetMode="External"/><Relationship Id="rId5" Type="http://schemas.openxmlformats.org/officeDocument/2006/relationships/slide" Target="slide7.xml"/><Relationship Id="rId10" Type="http://schemas.openxmlformats.org/officeDocument/2006/relationships/hyperlink" Target="http://www.pfadfinden.de/bund/publikationen/" TargetMode="External"/><Relationship Id="rId4" Type="http://schemas.openxmlformats.org/officeDocument/2006/relationships/hyperlink" Target="http://www.bne-portal.de/de/einstieg" TargetMode="External"/><Relationship Id="rId9" Type="http://schemas.openxmlformats.org/officeDocument/2006/relationships/hyperlink" Target="http://www.globaleslernen.de/" TargetMode="External"/><Relationship Id="rId14" Type="http://schemas.openxmlformats.org/officeDocument/2006/relationships/image" Target="../media/image5.jpeg"/></Relationships>
</file>

<file path=ppt/slides/_rels/slide32.xml.rels><?xml version="1.0" encoding="UTF-8" standalone="yes"?>
<Relationships xmlns="http://schemas.openxmlformats.org/package/2006/relationships"><Relationship Id="rId3" Type="http://schemas.openxmlformats.org/officeDocument/2006/relationships/hyperlink" Target="https://blog.dpsg.de/" TargetMode="External"/><Relationship Id="rId2" Type="http://schemas.openxmlformats.org/officeDocument/2006/relationships/hyperlink" Target="mailto:oekologie@dpsg.de" TargetMode="External"/><Relationship Id="rId1" Type="http://schemas.openxmlformats.org/officeDocument/2006/relationships/slideLayout" Target="../slideLayouts/slideLayout11.xml"/><Relationship Id="rId6" Type="http://schemas.openxmlformats.org/officeDocument/2006/relationships/image" Target="../media/image5.jpeg"/><Relationship Id="rId5" Type="http://schemas.openxmlformats.org/officeDocument/2006/relationships/slide" Target="slide28.xml"/><Relationship Id="rId4" Type="http://schemas.openxmlformats.org/officeDocument/2006/relationships/slide" Target="slide7.xml"/></Relationships>
</file>

<file path=ppt/slides/_rels/slide33.xml.rels><?xml version="1.0" encoding="UTF-8" standalone="yes"?>
<Relationships xmlns="http://schemas.openxmlformats.org/package/2006/relationships"><Relationship Id="rId3" Type="http://schemas.openxmlformats.org/officeDocument/2006/relationships/slide" Target="slide28.xml"/><Relationship Id="rId2" Type="http://schemas.openxmlformats.org/officeDocument/2006/relationships/slide" Target="slide7.xml"/><Relationship Id="rId1" Type="http://schemas.openxmlformats.org/officeDocument/2006/relationships/slideLayout" Target="../slideLayouts/slideLayout11.xml"/><Relationship Id="rId4" Type="http://schemas.openxmlformats.org/officeDocument/2006/relationships/image" Target="../media/image5.jpeg"/></Relationships>
</file>

<file path=ppt/slides/_rels/slide34.xml.rels><?xml version="1.0" encoding="UTF-8" standalone="yes"?>
<Relationships xmlns="http://schemas.openxmlformats.org/package/2006/relationships"><Relationship Id="rId3" Type="http://schemas.openxmlformats.org/officeDocument/2006/relationships/slide" Target="slide36.xml"/><Relationship Id="rId7" Type="http://schemas.openxmlformats.org/officeDocument/2006/relationships/image" Target="../media/image7.jpeg"/><Relationship Id="rId2" Type="http://schemas.openxmlformats.org/officeDocument/2006/relationships/slide" Target="slide35.xml"/><Relationship Id="rId1" Type="http://schemas.openxmlformats.org/officeDocument/2006/relationships/slideLayout" Target="../slideLayouts/slideLayout4.xml"/><Relationship Id="rId6" Type="http://schemas.openxmlformats.org/officeDocument/2006/relationships/slide" Target="slide7.xml"/><Relationship Id="rId5" Type="http://schemas.openxmlformats.org/officeDocument/2006/relationships/slide" Target="slide38.xml"/><Relationship Id="rId4" Type="http://schemas.openxmlformats.org/officeDocument/2006/relationships/slide" Target="slide37.xml"/></Relationships>
</file>

<file path=ppt/slides/_rels/slide35.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slide" Target="slide34.xml"/><Relationship Id="rId1" Type="http://schemas.openxmlformats.org/officeDocument/2006/relationships/slideLayout" Target="../slideLayouts/slideLayout12.xml"/><Relationship Id="rId4" Type="http://schemas.openxmlformats.org/officeDocument/2006/relationships/image" Target="../media/image7.jpeg"/></Relationships>
</file>

<file path=ppt/slides/_rels/slide36.xml.rels><?xml version="1.0" encoding="UTF-8" standalone="yes"?>
<Relationships xmlns="http://schemas.openxmlformats.org/package/2006/relationships"><Relationship Id="rId3" Type="http://schemas.openxmlformats.org/officeDocument/2006/relationships/hyperlink" Target="http://hotcoconut-kokoskohle.de/" TargetMode="External"/><Relationship Id="rId7" Type="http://schemas.openxmlformats.org/officeDocument/2006/relationships/image" Target="../media/image7.jpeg"/><Relationship Id="rId2" Type="http://schemas.openxmlformats.org/officeDocument/2006/relationships/hyperlink" Target="https://pefc.de/" TargetMode="External"/><Relationship Id="rId1" Type="http://schemas.openxmlformats.org/officeDocument/2006/relationships/slideLayout" Target="../slideLayouts/slideLayout12.xml"/><Relationship Id="rId6" Type="http://schemas.openxmlformats.org/officeDocument/2006/relationships/slide" Target="slide34.xml"/><Relationship Id="rId5" Type="http://schemas.openxmlformats.org/officeDocument/2006/relationships/slide" Target="slide7.xml"/><Relationship Id="rId4" Type="http://schemas.openxmlformats.org/officeDocument/2006/relationships/hyperlink" Target="http://www.faire-kohle.de/"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www.wattgeizer.com/" TargetMode="External"/><Relationship Id="rId7" Type="http://schemas.openxmlformats.org/officeDocument/2006/relationships/image" Target="../media/image7.jpeg"/><Relationship Id="rId2" Type="http://schemas.openxmlformats.org/officeDocument/2006/relationships/hyperlink" Target="https://www.gruenspar.de/ressourcen-schonen/strom-sparen/kuehlen-gefrieren.html" TargetMode="External"/><Relationship Id="rId1" Type="http://schemas.openxmlformats.org/officeDocument/2006/relationships/slideLayout" Target="../slideLayouts/slideLayout12.xml"/><Relationship Id="rId6" Type="http://schemas.openxmlformats.org/officeDocument/2006/relationships/slide" Target="slide34.xml"/><Relationship Id="rId5" Type="http://schemas.openxmlformats.org/officeDocument/2006/relationships/slide" Target="slide7.xml"/><Relationship Id="rId4" Type="http://schemas.openxmlformats.org/officeDocument/2006/relationships/hyperlink" Target="http://www.thorfiredirect.com/" TargetMode="External"/></Relationships>
</file>

<file path=ppt/slides/_rels/slide38.xml.rels><?xml version="1.0" encoding="UTF-8" standalone="yes"?>
<Relationships xmlns="http://schemas.openxmlformats.org/package/2006/relationships"><Relationship Id="rId3" Type="http://schemas.openxmlformats.org/officeDocument/2006/relationships/slide" Target="slide34.xml"/><Relationship Id="rId2" Type="http://schemas.openxmlformats.org/officeDocument/2006/relationships/slide" Target="slide7.xml"/><Relationship Id="rId1" Type="http://schemas.openxmlformats.org/officeDocument/2006/relationships/slideLayout" Target="../slideLayouts/slideLayout12.xml"/><Relationship Id="rId4" Type="http://schemas.openxmlformats.org/officeDocument/2006/relationships/image" Target="../media/image7.jpeg"/></Relationships>
</file>

<file path=ppt/slides/_rels/slide39.xml.rels><?xml version="1.0" encoding="UTF-8" standalone="yes"?>
<Relationships xmlns="http://schemas.openxmlformats.org/package/2006/relationships"><Relationship Id="rId8" Type="http://schemas.openxmlformats.org/officeDocument/2006/relationships/slide" Target="slide41.xml"/><Relationship Id="rId3" Type="http://schemas.openxmlformats.org/officeDocument/2006/relationships/slide" Target="slide40.xml"/><Relationship Id="rId7" Type="http://schemas.openxmlformats.org/officeDocument/2006/relationships/slide" Target="slide45.xml"/><Relationship Id="rId2" Type="http://schemas.openxmlformats.org/officeDocument/2006/relationships/slide" Target="slide7.xml"/><Relationship Id="rId1" Type="http://schemas.openxmlformats.org/officeDocument/2006/relationships/slideLayout" Target="../slideLayouts/slideLayout2.xml"/><Relationship Id="rId6" Type="http://schemas.openxmlformats.org/officeDocument/2006/relationships/slide" Target="slide44.xml"/><Relationship Id="rId5" Type="http://schemas.openxmlformats.org/officeDocument/2006/relationships/slide" Target="slide43.xml"/><Relationship Id="rId4" Type="http://schemas.openxmlformats.org/officeDocument/2006/relationships/slide" Target="slide42.xml"/><Relationship Id="rId9"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3.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hyperlink" Target="http://www.regional-saisonal.de/" TargetMode="External"/><Relationship Id="rId7" Type="http://schemas.openxmlformats.org/officeDocument/2006/relationships/slide" Target="slide39.xml"/><Relationship Id="rId2" Type="http://schemas.openxmlformats.org/officeDocument/2006/relationships/hyperlink" Target="https://www.aid.de/inhalt/saisonzeiten-bei-obst-und-gemuese-3130.html" TargetMode="External"/><Relationship Id="rId1" Type="http://schemas.openxmlformats.org/officeDocument/2006/relationships/slideLayout" Target="../slideLayouts/slideLayout10.xml"/><Relationship Id="rId6" Type="http://schemas.openxmlformats.org/officeDocument/2006/relationships/slide" Target="slide7.xml"/><Relationship Id="rId5" Type="http://schemas.openxmlformats.org/officeDocument/2006/relationships/hyperlink" Target="http://www.kritischerkonsum.de/ernaehrung/bio-siegel/" TargetMode="External"/><Relationship Id="rId4" Type="http://schemas.openxmlformats.org/officeDocument/2006/relationships/hyperlink" Target="https://www.bmel.de/DE/Landwirtschaft/Nachhaltige-Landnutzung/Oekolandbau/oekolandbau_node.html"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dpsg.de/de/themen/internationale-gerechtigkeit/kritischer-konsum.html" TargetMode="External"/><Relationship Id="rId2" Type="http://schemas.openxmlformats.org/officeDocument/2006/relationships/hyperlink" Target="http://www.fairtrade.de/" TargetMode="External"/><Relationship Id="rId1" Type="http://schemas.openxmlformats.org/officeDocument/2006/relationships/slideLayout" Target="../slideLayouts/slideLayout10.xml"/><Relationship Id="rId6" Type="http://schemas.openxmlformats.org/officeDocument/2006/relationships/image" Target="../media/image6.jpeg"/><Relationship Id="rId5" Type="http://schemas.openxmlformats.org/officeDocument/2006/relationships/slide" Target="slide39.xml"/><Relationship Id="rId4" Type="http://schemas.openxmlformats.org/officeDocument/2006/relationships/slide" Target="slide7.xml"/></Relationships>
</file>

<file path=ppt/slides/_rels/slide42.xml.rels><?xml version="1.0" encoding="UTF-8" standalone="yes"?>
<Relationships xmlns="http://schemas.openxmlformats.org/package/2006/relationships"><Relationship Id="rId3" Type="http://schemas.openxmlformats.org/officeDocument/2006/relationships/slide" Target="slide39.xml"/><Relationship Id="rId2" Type="http://schemas.openxmlformats.org/officeDocument/2006/relationships/slide" Target="slide7.xml"/><Relationship Id="rId1" Type="http://schemas.openxmlformats.org/officeDocument/2006/relationships/slideLayout" Target="../slideLayouts/slideLayout10.xml"/><Relationship Id="rId4" Type="http://schemas.openxmlformats.org/officeDocument/2006/relationships/image" Target="../media/image6.jpeg"/></Relationships>
</file>

<file path=ppt/slides/_rels/slide43.xml.rels><?xml version="1.0" encoding="UTF-8" standalone="yes"?>
<Relationships xmlns="http://schemas.openxmlformats.org/package/2006/relationships"><Relationship Id="rId3" Type="http://schemas.openxmlformats.org/officeDocument/2006/relationships/hyperlink" Target="http://www.zugutfuerdietonne.de/" TargetMode="External"/><Relationship Id="rId7" Type="http://schemas.openxmlformats.org/officeDocument/2006/relationships/image" Target="../media/image6.jpeg"/><Relationship Id="rId2" Type="http://schemas.openxmlformats.org/officeDocument/2006/relationships/hyperlink" Target="https://www.regensburg.de/leben/umwelt/klasse-klima-nachhaltig-leben/restekochbuch" TargetMode="External"/><Relationship Id="rId1" Type="http://schemas.openxmlformats.org/officeDocument/2006/relationships/slideLayout" Target="../slideLayouts/slideLayout10.xml"/><Relationship Id="rId6" Type="http://schemas.openxmlformats.org/officeDocument/2006/relationships/slide" Target="slide39.xml"/><Relationship Id="rId5" Type="http://schemas.openxmlformats.org/officeDocument/2006/relationships/slide" Target="slide7.xml"/><Relationship Id="rId4" Type="http://schemas.openxmlformats.org/officeDocument/2006/relationships/hyperlink" Target="http://www.haushaltstipps.com/Kuechentipps/Lebensmittel/Lagerung/" TargetMode="External"/></Relationships>
</file>

<file path=ppt/slides/_rels/slide44.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hyperlink" Target="http://www.bioeinwegartikel.de/" TargetMode="External"/><Relationship Id="rId1" Type="http://schemas.openxmlformats.org/officeDocument/2006/relationships/slideLayout" Target="../slideLayouts/slideLayout10.xml"/><Relationship Id="rId5" Type="http://schemas.openxmlformats.org/officeDocument/2006/relationships/image" Target="../media/image6.jpeg"/><Relationship Id="rId4" Type="http://schemas.openxmlformats.org/officeDocument/2006/relationships/slide" Target="slide39.xml"/></Relationships>
</file>

<file path=ppt/slides/_rels/slide45.xml.rels><?xml version="1.0" encoding="UTF-8" standalone="yes"?>
<Relationships xmlns="http://schemas.openxmlformats.org/package/2006/relationships"><Relationship Id="rId3" Type="http://schemas.openxmlformats.org/officeDocument/2006/relationships/slide" Target="slide39.xml"/><Relationship Id="rId2" Type="http://schemas.openxmlformats.org/officeDocument/2006/relationships/slide" Target="slide12.xml"/><Relationship Id="rId1" Type="http://schemas.openxmlformats.org/officeDocument/2006/relationships/slideLayout" Target="../slideLayouts/slideLayout10.xml"/><Relationship Id="rId4" Type="http://schemas.openxmlformats.org/officeDocument/2006/relationships/image" Target="../media/image6.jpeg"/></Relationships>
</file>

<file path=ppt/slides/_rels/slide46.xml.rels><?xml version="1.0" encoding="UTF-8" standalone="yes"?>
<Relationships xmlns="http://schemas.openxmlformats.org/package/2006/relationships"><Relationship Id="rId3" Type="http://schemas.openxmlformats.org/officeDocument/2006/relationships/slide" Target="slide48.xml"/><Relationship Id="rId7" Type="http://schemas.openxmlformats.org/officeDocument/2006/relationships/image" Target="../media/image7.jpeg"/><Relationship Id="rId2" Type="http://schemas.openxmlformats.org/officeDocument/2006/relationships/slide" Target="slide47.xml"/><Relationship Id="rId1" Type="http://schemas.openxmlformats.org/officeDocument/2006/relationships/slideLayout" Target="../slideLayouts/slideLayout4.xml"/><Relationship Id="rId6" Type="http://schemas.openxmlformats.org/officeDocument/2006/relationships/slide" Target="slide7.xml"/><Relationship Id="rId5" Type="http://schemas.openxmlformats.org/officeDocument/2006/relationships/slide" Target="slide50.xml"/><Relationship Id="rId4" Type="http://schemas.openxmlformats.org/officeDocument/2006/relationships/slide" Target="slide49.xml"/></Relationships>
</file>

<file path=ppt/slides/_rels/slide47.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hyperlink" Target="https://kluftboerse.dpsg.de/" TargetMode="External"/><Relationship Id="rId1" Type="http://schemas.openxmlformats.org/officeDocument/2006/relationships/slideLayout" Target="../slideLayouts/slideLayout12.xml"/><Relationship Id="rId5" Type="http://schemas.openxmlformats.org/officeDocument/2006/relationships/image" Target="../media/image7.jpeg"/><Relationship Id="rId4" Type="http://schemas.openxmlformats.org/officeDocument/2006/relationships/slide" Target="slide46.xml"/></Relationships>
</file>

<file path=ppt/slides/_rels/slide48.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hyperlink" Target="https://www.vaude.com/de-DE/" TargetMode="External"/><Relationship Id="rId7" Type="http://schemas.openxmlformats.org/officeDocument/2006/relationships/hyperlink" Target="http://www.kritischer-konsum.de/" TargetMode="External"/><Relationship Id="rId2" Type="http://schemas.openxmlformats.org/officeDocument/2006/relationships/hyperlink" Target="https://www.ruesthaus.de/" TargetMode="External"/><Relationship Id="rId1" Type="http://schemas.openxmlformats.org/officeDocument/2006/relationships/slideLayout" Target="../slideLayouts/slideLayout12.xml"/><Relationship Id="rId6" Type="http://schemas.openxmlformats.org/officeDocument/2006/relationships/hyperlink" Target="http://siegelcheck.nabu.de/" TargetMode="External"/><Relationship Id="rId5" Type="http://schemas.openxmlformats.org/officeDocument/2006/relationships/hyperlink" Target="http://www.siegelklarheit.de/" TargetMode="External"/><Relationship Id="rId10" Type="http://schemas.openxmlformats.org/officeDocument/2006/relationships/image" Target="../media/image7.jpeg"/><Relationship Id="rId4" Type="http://schemas.openxmlformats.org/officeDocument/2006/relationships/hyperlink" Target="http://www.memolife.de/" TargetMode="External"/><Relationship Id="rId9" Type="http://schemas.openxmlformats.org/officeDocument/2006/relationships/slide" Target="slide46.xml"/></Relationships>
</file>

<file path=ppt/slides/_rels/slide49.xml.rels><?xml version="1.0" encoding="UTF-8" standalone="yes"?>
<Relationships xmlns="http://schemas.openxmlformats.org/package/2006/relationships"><Relationship Id="rId3" Type="http://schemas.openxmlformats.org/officeDocument/2006/relationships/slide" Target="slide46.xml"/><Relationship Id="rId2" Type="http://schemas.openxmlformats.org/officeDocument/2006/relationships/slide" Target="slide7.xml"/><Relationship Id="rId1" Type="http://schemas.openxmlformats.org/officeDocument/2006/relationships/slideLayout" Target="../slideLayouts/slideLayout12.xm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3.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slide" Target="slide46.xml"/><Relationship Id="rId1" Type="http://schemas.openxmlformats.org/officeDocument/2006/relationships/slideLayout" Target="../slideLayouts/slideLayout12.xml"/><Relationship Id="rId4" Type="http://schemas.openxmlformats.org/officeDocument/2006/relationships/image" Target="../media/image7.jpeg"/></Relationships>
</file>

<file path=ppt/slides/_rels/slide51.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slide" Target="slide53.xml"/><Relationship Id="rId7" Type="http://schemas.openxmlformats.org/officeDocument/2006/relationships/slide" Target="slide57.xml"/><Relationship Id="rId2" Type="http://schemas.openxmlformats.org/officeDocument/2006/relationships/slide" Target="slide52.xml"/><Relationship Id="rId1" Type="http://schemas.openxmlformats.org/officeDocument/2006/relationships/slideLayout" Target="../slideLayouts/slideLayout4.xml"/><Relationship Id="rId6" Type="http://schemas.openxmlformats.org/officeDocument/2006/relationships/slide" Target="slide56.xml"/><Relationship Id="rId5" Type="http://schemas.openxmlformats.org/officeDocument/2006/relationships/slide" Target="slide55.xml"/><Relationship Id="rId4" Type="http://schemas.openxmlformats.org/officeDocument/2006/relationships/slide" Target="slide54.xml"/><Relationship Id="rId9" Type="http://schemas.openxmlformats.org/officeDocument/2006/relationships/image" Target="../media/image7.jpeg"/></Relationships>
</file>

<file path=ppt/slides/_rels/slide52.xml.rels><?xml version="1.0" encoding="UTF-8" standalone="yes"?>
<Relationships xmlns="http://schemas.openxmlformats.org/package/2006/relationships"><Relationship Id="rId3" Type="http://schemas.openxmlformats.org/officeDocument/2006/relationships/slide" Target="slide51.xml"/><Relationship Id="rId2" Type="http://schemas.openxmlformats.org/officeDocument/2006/relationships/slide" Target="slide7.xml"/><Relationship Id="rId1" Type="http://schemas.openxmlformats.org/officeDocument/2006/relationships/slideLayout" Target="../slideLayouts/slideLayout12.xml"/><Relationship Id="rId4" Type="http://schemas.openxmlformats.org/officeDocument/2006/relationships/image" Target="../media/image7.jpeg"/></Relationships>
</file>

<file path=ppt/slides/_rels/slide53.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hyperlink" Target="https://utopia.de/0/produktguide/kosmetik-gesundheit-37/bio-shampoo-ohne-silikone" TargetMode="External"/><Relationship Id="rId1" Type="http://schemas.openxmlformats.org/officeDocument/2006/relationships/slideLayout" Target="../slideLayouts/slideLayout12.xml"/><Relationship Id="rId5" Type="http://schemas.openxmlformats.org/officeDocument/2006/relationships/image" Target="../media/image7.jpeg"/><Relationship Id="rId4" Type="http://schemas.openxmlformats.org/officeDocument/2006/relationships/slide" Target="slide51.xml"/></Relationships>
</file>

<file path=ppt/slides/_rels/slide54.xml.rels><?xml version="1.0" encoding="UTF-8" standalone="yes"?>
<Relationships xmlns="http://schemas.openxmlformats.org/package/2006/relationships"><Relationship Id="rId3" Type="http://schemas.openxmlformats.org/officeDocument/2006/relationships/hyperlink" Target="https://www.waschbaer.de/shop/oeko-waschball-27807?searchPage=1&amp;searchRow=1" TargetMode="External"/><Relationship Id="rId2" Type="http://schemas.openxmlformats.org/officeDocument/2006/relationships/hyperlink" Target="https://www.oeko-planet.com/haushalt/waschmittel" TargetMode="External"/><Relationship Id="rId1" Type="http://schemas.openxmlformats.org/officeDocument/2006/relationships/slideLayout" Target="../slideLayouts/slideLayout12.xml"/><Relationship Id="rId6" Type="http://schemas.openxmlformats.org/officeDocument/2006/relationships/image" Target="../media/image7.jpeg"/><Relationship Id="rId5" Type="http://schemas.openxmlformats.org/officeDocument/2006/relationships/slide" Target="slide51.xml"/><Relationship Id="rId4" Type="http://schemas.openxmlformats.org/officeDocument/2006/relationships/slide" Target="slide7.xml"/></Relationships>
</file>

<file path=ppt/slides/_rels/slide55.xml.rels><?xml version="1.0" encoding="UTF-8" standalone="yes"?>
<Relationships xmlns="http://schemas.openxmlformats.org/package/2006/relationships"><Relationship Id="rId3" Type="http://schemas.openxmlformats.org/officeDocument/2006/relationships/slide" Target="slide51.xml"/><Relationship Id="rId2" Type="http://schemas.openxmlformats.org/officeDocument/2006/relationships/slide" Target="slide7.xml"/><Relationship Id="rId1" Type="http://schemas.openxmlformats.org/officeDocument/2006/relationships/slideLayout" Target="../slideLayouts/slideLayout12.xml"/><Relationship Id="rId4" Type="http://schemas.openxmlformats.org/officeDocument/2006/relationships/image" Target="../media/image7.jpeg"/></Relationships>
</file>

<file path=ppt/slides/_rels/slide56.xml.rels><?xml version="1.0" encoding="UTF-8" standalone="yes"?>
<Relationships xmlns="http://schemas.openxmlformats.org/package/2006/relationships"><Relationship Id="rId3" Type="http://schemas.openxmlformats.org/officeDocument/2006/relationships/hyperlink" Target="http://www.gute-haushaltstipps.de/haushalt/entkalken-mit-essig.php" TargetMode="External"/><Relationship Id="rId2" Type="http://schemas.openxmlformats.org/officeDocument/2006/relationships/hyperlink" Target="https://www.oeko-planet.com/haushalt/geschirrspuelmittel" TargetMode="External"/><Relationship Id="rId1" Type="http://schemas.openxmlformats.org/officeDocument/2006/relationships/slideLayout" Target="../slideLayouts/slideLayout12.xml"/><Relationship Id="rId6" Type="http://schemas.openxmlformats.org/officeDocument/2006/relationships/image" Target="../media/image7.jpeg"/><Relationship Id="rId5" Type="http://schemas.openxmlformats.org/officeDocument/2006/relationships/slide" Target="slide51.xml"/><Relationship Id="rId4" Type="http://schemas.openxmlformats.org/officeDocument/2006/relationships/slide" Target="slide7.xml"/></Relationships>
</file>

<file path=ppt/slides/_rels/slide57.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slide" Target="slide51.xml"/><Relationship Id="rId1" Type="http://schemas.openxmlformats.org/officeDocument/2006/relationships/slideLayout" Target="../slideLayouts/slideLayout12.xml"/><Relationship Id="rId4" Type="http://schemas.openxmlformats.org/officeDocument/2006/relationships/image" Target="../media/image7.jpeg"/></Relationships>
</file>

<file path=ppt/slides/_rels/slide5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3.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8" Type="http://schemas.openxmlformats.org/officeDocument/2006/relationships/slide" Target="slide14.xml"/><Relationship Id="rId3" Type="http://schemas.openxmlformats.org/officeDocument/2006/relationships/slide" Target="slide22.xml"/><Relationship Id="rId7" Type="http://schemas.openxmlformats.org/officeDocument/2006/relationships/slide" Target="slide13.xml"/><Relationship Id="rId2" Type="http://schemas.openxmlformats.org/officeDocument/2006/relationships/slide" Target="slide8.xml"/><Relationship Id="rId1" Type="http://schemas.openxmlformats.org/officeDocument/2006/relationships/slideLayout" Target="../slideLayouts/slideLayout15.xml"/><Relationship Id="rId6" Type="http://schemas.openxmlformats.org/officeDocument/2006/relationships/slide" Target="slide11.xml"/><Relationship Id="rId5" Type="http://schemas.openxmlformats.org/officeDocument/2006/relationships/slide" Target="slide10.xml"/><Relationship Id="rId10" Type="http://schemas.openxmlformats.org/officeDocument/2006/relationships/slide" Target="slide12.xml"/><Relationship Id="rId4" Type="http://schemas.openxmlformats.org/officeDocument/2006/relationships/slide" Target="slide9.xml"/><Relationship Id="rId9" Type="http://schemas.openxmlformats.org/officeDocument/2006/relationships/image" Target="../media/image4.jpg"/></Relationships>
</file>

<file path=ppt/slides/_rels/slide8.xml.rels><?xml version="1.0" encoding="UTF-8" standalone="yes"?>
<Relationships xmlns="http://schemas.openxmlformats.org/package/2006/relationships"><Relationship Id="rId8" Type="http://schemas.openxmlformats.org/officeDocument/2006/relationships/image" Target="../media/image4.jpg"/><Relationship Id="rId3" Type="http://schemas.openxmlformats.org/officeDocument/2006/relationships/slide" Target="slide9.xml"/><Relationship Id="rId7" Type="http://schemas.openxmlformats.org/officeDocument/2006/relationships/slide" Target="slide14.xml"/><Relationship Id="rId2" Type="http://schemas.openxmlformats.org/officeDocument/2006/relationships/slide" Target="slide15.xml"/><Relationship Id="rId1" Type="http://schemas.openxmlformats.org/officeDocument/2006/relationships/slideLayout" Target="../slideLayouts/slideLayout16.xml"/><Relationship Id="rId6" Type="http://schemas.openxmlformats.org/officeDocument/2006/relationships/slide" Target="slide13.xml"/><Relationship Id="rId5" Type="http://schemas.openxmlformats.org/officeDocument/2006/relationships/slide" Target="slide11.xml"/><Relationship Id="rId10" Type="http://schemas.openxmlformats.org/officeDocument/2006/relationships/slide" Target="slide10.xml"/><Relationship Id="rId4" Type="http://schemas.openxmlformats.org/officeDocument/2006/relationships/slide" Target="slide8.xml"/><Relationship Id="rId9" Type="http://schemas.openxmlformats.org/officeDocument/2006/relationships/slide" Target="slide12.xml"/></Relationships>
</file>

<file path=ppt/slides/_rels/slide9.xml.rels><?xml version="1.0" encoding="UTF-8" standalone="yes"?>
<Relationships xmlns="http://schemas.openxmlformats.org/package/2006/relationships"><Relationship Id="rId8" Type="http://schemas.openxmlformats.org/officeDocument/2006/relationships/slide" Target="slide14.xml"/><Relationship Id="rId3" Type="http://schemas.openxmlformats.org/officeDocument/2006/relationships/slide" Target="slide9.xml"/><Relationship Id="rId7" Type="http://schemas.openxmlformats.org/officeDocument/2006/relationships/slide" Target="slide7.xml"/><Relationship Id="rId2" Type="http://schemas.openxmlformats.org/officeDocument/2006/relationships/slide" Target="slide22.xml"/><Relationship Id="rId1" Type="http://schemas.openxmlformats.org/officeDocument/2006/relationships/slideLayout" Target="../slideLayouts/slideLayout15.xml"/><Relationship Id="rId6" Type="http://schemas.openxmlformats.org/officeDocument/2006/relationships/slide" Target="slide13.xml"/><Relationship Id="rId11" Type="http://schemas.openxmlformats.org/officeDocument/2006/relationships/slide" Target="slide10.xml"/><Relationship Id="rId5" Type="http://schemas.openxmlformats.org/officeDocument/2006/relationships/slide" Target="slide11.xml"/><Relationship Id="rId10" Type="http://schemas.openxmlformats.org/officeDocument/2006/relationships/slide" Target="slide12.xml"/><Relationship Id="rId4" Type="http://schemas.openxmlformats.org/officeDocument/2006/relationships/slide" Target="slide8.xml"/><Relationship Id="rId9"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Leitfaden zu Green Events in der DPSG</a:t>
            </a:r>
          </a:p>
        </p:txBody>
      </p:sp>
      <p:sp>
        <p:nvSpPr>
          <p:cNvPr id="3" name="Textplatzhalter 2"/>
          <p:cNvSpPr>
            <a:spLocks noGrp="1"/>
          </p:cNvSpPr>
          <p:nvPr>
            <p:ph type="body" sz="quarter" idx="13"/>
          </p:nvPr>
        </p:nvSpPr>
        <p:spPr/>
        <p:txBody>
          <a:bodyPr>
            <a:noAutofit/>
          </a:bodyPr>
          <a:lstStyle/>
          <a:p>
            <a:r>
              <a:rPr lang="de-DE" dirty="0"/>
              <a:t>Nachhaltiges Veranstaltungsmanagement</a:t>
            </a:r>
          </a:p>
          <a:p>
            <a:r>
              <a:rPr lang="de-DE" dirty="0"/>
              <a:t>bei Fahrten, Treffen und Lagern in der DPSG</a:t>
            </a:r>
          </a:p>
          <a:p>
            <a:endParaRPr lang="de-DE" dirty="0"/>
          </a:p>
        </p:txBody>
      </p:sp>
    </p:spTree>
    <p:extLst>
      <p:ext uri="{BB962C8B-B14F-4D97-AF65-F5344CB8AC3E}">
        <p14:creationId xmlns:p14="http://schemas.microsoft.com/office/powerpoint/2010/main" val="17331509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4C344BBD-F92D-4C20-801A-B99CBBF6FC3B}" type="datetime1">
              <a:rPr lang="de-DE" smtClean="0"/>
              <a:pPr/>
              <a:t>22.02.2018</a:t>
            </a:fld>
            <a:endParaRPr lang="de-DE" dirty="0"/>
          </a:p>
        </p:txBody>
      </p:sp>
      <p:sp>
        <p:nvSpPr>
          <p:cNvPr id="4" name="Foliennummernplatzhalter 3"/>
          <p:cNvSpPr>
            <a:spLocks noGrp="1"/>
          </p:cNvSpPr>
          <p:nvPr>
            <p:ph type="sldNum" sz="quarter" idx="12"/>
          </p:nvPr>
        </p:nvSpPr>
        <p:spPr/>
        <p:txBody>
          <a:bodyPr/>
          <a:lstStyle/>
          <a:p>
            <a:fld id="{6C6AE60A-B69C-4790-82F7-3882EDF23186}" type="slidenum">
              <a:rPr lang="de-DE" smtClean="0"/>
              <a:pPr/>
              <a:t>10</a:t>
            </a:fld>
            <a:endParaRPr lang="de-DE" dirty="0"/>
          </a:p>
        </p:txBody>
      </p:sp>
      <p:sp>
        <p:nvSpPr>
          <p:cNvPr id="5" name="Textplatzhalter 4"/>
          <p:cNvSpPr>
            <a:spLocks noGrp="1"/>
          </p:cNvSpPr>
          <p:nvPr>
            <p:ph type="body" sz="quarter" idx="20"/>
          </p:nvPr>
        </p:nvSpPr>
        <p:spPr>
          <a:prstGeom prst="rect">
            <a:avLst/>
          </a:prstGeom>
        </p:spPr>
        <p:txBody>
          <a:bodyPr>
            <a:normAutofit/>
          </a:bodyPr>
          <a:lstStyle/>
          <a:p>
            <a:r>
              <a:rPr lang="de-DE" dirty="0"/>
              <a:t>Kommunikation</a:t>
            </a:r>
          </a:p>
        </p:txBody>
      </p:sp>
      <p:sp>
        <p:nvSpPr>
          <p:cNvPr id="6" name="Textplatzhalter 5"/>
          <p:cNvSpPr>
            <a:spLocks noGrp="1"/>
          </p:cNvSpPr>
          <p:nvPr>
            <p:ph type="body" sz="quarter" idx="14"/>
          </p:nvPr>
        </p:nvSpPr>
        <p:spPr/>
        <p:txBody>
          <a:bodyPr>
            <a:normAutofit lnSpcReduction="10000"/>
          </a:bodyPr>
          <a:lstStyle/>
          <a:p>
            <a:r>
              <a:rPr lang="de-DE" dirty="0"/>
              <a:t>Arena</a:t>
            </a:r>
          </a:p>
        </p:txBody>
      </p:sp>
      <p:sp>
        <p:nvSpPr>
          <p:cNvPr id="17" name="Fußzeilenplatzhalter 2"/>
          <p:cNvSpPr>
            <a:spLocks noGrp="1"/>
          </p:cNvSpPr>
          <p:nvPr>
            <p:ph type="ftr" sz="quarter" idx="3"/>
          </p:nvPr>
        </p:nvSpPr>
        <p:spPr/>
        <p:txBody>
          <a:bodyPr/>
          <a:lstStyle/>
          <a:p>
            <a:r>
              <a:rPr lang="de-DE" dirty="0"/>
              <a:t>Green Events – nachhaltige Veranstaltungen in der DPSG</a:t>
            </a:r>
          </a:p>
        </p:txBody>
      </p:sp>
      <p:sp>
        <p:nvSpPr>
          <p:cNvPr id="18" name="Rechteck 17">
            <a:hlinkClick r:id="rId2" action="ppaction://hlinksldjump"/>
          </p:cNvPr>
          <p:cNvSpPr/>
          <p:nvPr/>
        </p:nvSpPr>
        <p:spPr>
          <a:xfrm>
            <a:off x="457200" y="1434908"/>
            <a:ext cx="1944216" cy="2288694"/>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spAutoFit/>
          </a:bodyPr>
          <a:lstStyle/>
          <a:p>
            <a:pPr algn="ctr"/>
            <a:r>
              <a:rPr lang="de-DE" sz="1200" b="1" dirty="0"/>
              <a:t>Arena</a:t>
            </a:r>
          </a:p>
          <a:p>
            <a:pPr algn="ctr"/>
            <a:endParaRPr lang="de-DE" sz="1200" dirty="0"/>
          </a:p>
          <a:p>
            <a:pPr algn="ctr"/>
            <a:r>
              <a:rPr lang="de-DE" sz="1200" dirty="0"/>
              <a:t>In der Arena finden sich zum Thema „Kommunikation“ die Punkte Kommunikationswege, Partizipation, Bildung und </a:t>
            </a:r>
          </a:p>
          <a:p>
            <a:pPr algn="ctr"/>
            <a:r>
              <a:rPr lang="de-DE" sz="1200" dirty="0"/>
              <a:t>Öffentlichkeitsarbeit, die euch in der Planung und Vorbereitung von nachhaltigen Veranstaltungen helfen können.</a:t>
            </a:r>
          </a:p>
        </p:txBody>
      </p:sp>
      <p:sp>
        <p:nvSpPr>
          <p:cNvPr id="24" name="Rechteck 23">
            <a:hlinkHover r:id="rId3" action="ppaction://hlinksldjump" highlightClick="1"/>
          </p:cNvPr>
          <p:cNvSpPr>
            <a:spLocks/>
          </p:cNvSpPr>
          <p:nvPr/>
        </p:nvSpPr>
        <p:spPr>
          <a:xfrm>
            <a:off x="3047659" y="3461100"/>
            <a:ext cx="1176474" cy="257369"/>
          </a:xfrm>
          <a:prstGeom prst="rect">
            <a:avLst/>
          </a:prstGeom>
          <a:solidFill>
            <a:schemeClr val="accent2">
              <a:lumMod val="75000"/>
            </a:schemeClr>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en-GB" sz="1200" dirty="0">
                <a:solidFill>
                  <a:schemeClr val="bg1"/>
                </a:solidFill>
              </a:rPr>
              <a:t>Mehrzweckhalle</a:t>
            </a:r>
          </a:p>
        </p:txBody>
      </p:sp>
      <p:sp>
        <p:nvSpPr>
          <p:cNvPr id="11" name="Rechteck 10">
            <a:hlinkHover r:id="rId4" action="ppaction://hlinksldjump" highlightClick="1"/>
          </p:cNvPr>
          <p:cNvSpPr>
            <a:spLocks/>
          </p:cNvSpPr>
          <p:nvPr/>
        </p:nvSpPr>
        <p:spPr>
          <a:xfrm>
            <a:off x="3743393" y="2302257"/>
            <a:ext cx="828607" cy="257369"/>
          </a:xfrm>
          <a:prstGeom prst="rect">
            <a:avLst/>
          </a:prstGeom>
          <a:solidFill>
            <a:srgbClr val="79B51C"/>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en-GB" sz="1200" dirty="0">
                <a:solidFill>
                  <a:schemeClr val="bg1"/>
                </a:solidFill>
              </a:rPr>
              <a:t>Trupphaus</a:t>
            </a:r>
          </a:p>
        </p:txBody>
      </p:sp>
      <p:sp>
        <p:nvSpPr>
          <p:cNvPr id="16" name="Rechteck 15">
            <a:hlinkHover r:id="rId5" action="ppaction://hlinksldjump" highlightClick="1"/>
          </p:cNvPr>
          <p:cNvSpPr>
            <a:spLocks/>
          </p:cNvSpPr>
          <p:nvPr/>
        </p:nvSpPr>
        <p:spPr>
          <a:xfrm>
            <a:off x="4595448" y="3959798"/>
            <a:ext cx="828607" cy="257369"/>
          </a:xfrm>
          <a:prstGeom prst="rect">
            <a:avLst/>
          </a:prstGeom>
          <a:solidFill>
            <a:schemeClr val="accent1">
              <a:lumMod val="75000"/>
            </a:schemeClr>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de-DE" sz="1200" dirty="0">
                <a:solidFill>
                  <a:schemeClr val="bg1"/>
                </a:solidFill>
              </a:rPr>
              <a:t>Brennholz</a:t>
            </a:r>
          </a:p>
        </p:txBody>
      </p:sp>
      <p:sp>
        <p:nvSpPr>
          <p:cNvPr id="20" name="Rechteck 19">
            <a:hlinkHover r:id="rId6" action="ppaction://hlinksldjump" highlightClick="1"/>
          </p:cNvPr>
          <p:cNvSpPr>
            <a:spLocks/>
          </p:cNvSpPr>
          <p:nvPr/>
        </p:nvSpPr>
        <p:spPr>
          <a:xfrm>
            <a:off x="2361535" y="5513134"/>
            <a:ext cx="914321" cy="257369"/>
          </a:xfrm>
          <a:prstGeom prst="rect">
            <a:avLst/>
          </a:prstGeom>
          <a:solidFill>
            <a:schemeClr val="accent1">
              <a:lumMod val="75000"/>
            </a:schemeClr>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en-GB" sz="1200" dirty="0">
                <a:solidFill>
                  <a:schemeClr val="bg1"/>
                </a:solidFill>
              </a:rPr>
              <a:t>Materiallager</a:t>
            </a:r>
          </a:p>
        </p:txBody>
      </p:sp>
      <p:sp>
        <p:nvSpPr>
          <p:cNvPr id="22" name="Rechteck 21">
            <a:hlinkClick r:id="rId7" action="ppaction://hlinksldjump"/>
          </p:cNvPr>
          <p:cNvSpPr/>
          <p:nvPr/>
        </p:nvSpPr>
        <p:spPr>
          <a:xfrm>
            <a:off x="7020272" y="10837"/>
            <a:ext cx="2123728"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3" name="Rechteck 22">
            <a:hlinkHover r:id="rId8" action="ppaction://hlinksldjump" highlightClick="1"/>
            <a:extLst>
              <a:ext uri="{FF2B5EF4-FFF2-40B4-BE49-F238E27FC236}">
                <a16:creationId xmlns:a16="http://schemas.microsoft.com/office/drawing/2014/main" xmlns="" id="{D928097A-8159-4FFC-BD1D-6520427C641C}"/>
              </a:ext>
            </a:extLst>
          </p:cNvPr>
          <p:cNvSpPr>
            <a:spLocks/>
          </p:cNvSpPr>
          <p:nvPr/>
        </p:nvSpPr>
        <p:spPr>
          <a:xfrm>
            <a:off x="5157633" y="4636358"/>
            <a:ext cx="828607" cy="257369"/>
          </a:xfrm>
          <a:prstGeom prst="rect">
            <a:avLst/>
          </a:prstGeom>
          <a:solidFill>
            <a:schemeClr val="accent1">
              <a:lumMod val="75000"/>
            </a:schemeClr>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de-DE" sz="1200" dirty="0">
                <a:solidFill>
                  <a:schemeClr val="bg1"/>
                </a:solidFill>
              </a:rPr>
              <a:t>Waschhaus</a:t>
            </a:r>
          </a:p>
        </p:txBody>
      </p:sp>
      <p:grpSp>
        <p:nvGrpSpPr>
          <p:cNvPr id="25" name="Gruppieren 24">
            <a:extLst>
              <a:ext uri="{FF2B5EF4-FFF2-40B4-BE49-F238E27FC236}">
                <a16:creationId xmlns:a16="http://schemas.microsoft.com/office/drawing/2014/main" xmlns="" id="{F827BE86-72A5-41B6-B013-17C1494838BB}"/>
              </a:ext>
            </a:extLst>
          </p:cNvPr>
          <p:cNvGrpSpPr/>
          <p:nvPr/>
        </p:nvGrpSpPr>
        <p:grpSpPr>
          <a:xfrm>
            <a:off x="6228184" y="1124744"/>
            <a:ext cx="2781672" cy="1050468"/>
            <a:chOff x="6228184" y="1124744"/>
            <a:chExt cx="2781672" cy="1050468"/>
          </a:xfrm>
        </p:grpSpPr>
        <p:sp>
          <p:nvSpPr>
            <p:cNvPr id="26" name="Rechteck 25">
              <a:extLst>
                <a:ext uri="{FF2B5EF4-FFF2-40B4-BE49-F238E27FC236}">
                  <a16:creationId xmlns:a16="http://schemas.microsoft.com/office/drawing/2014/main" xmlns="" id="{95CB877B-2244-4435-B597-8CF6FE5F76F8}"/>
                </a:ext>
              </a:extLst>
            </p:cNvPr>
            <p:cNvSpPr/>
            <p:nvPr/>
          </p:nvSpPr>
          <p:spPr>
            <a:xfrm>
              <a:off x="6228184" y="1124744"/>
              <a:ext cx="864096" cy="10504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7" name="Grafik 26">
              <a:extLst>
                <a:ext uri="{FF2B5EF4-FFF2-40B4-BE49-F238E27FC236}">
                  <a16:creationId xmlns:a16="http://schemas.microsoft.com/office/drawing/2014/main" xmlns="" id="{8313F575-2A84-4344-A83A-1A20102A70F0}"/>
                </a:ext>
              </a:extLst>
            </p:cNvPr>
            <p:cNvPicPr>
              <a:picLocks noChangeAspect="1"/>
            </p:cNvPicPr>
            <p:nvPr/>
          </p:nvPicPr>
          <p:blipFill rotWithShape="1">
            <a:blip r:embed="rId9">
              <a:extLst>
                <a:ext uri="{28A0092B-C50C-407E-A947-70E740481C1C}">
                  <a14:useLocalDpi xmlns:a14="http://schemas.microsoft.com/office/drawing/2010/main" val="0"/>
                </a:ext>
              </a:extLst>
            </a:blip>
            <a:srcRect t="22644" b="23016"/>
            <a:stretch/>
          </p:blipFill>
          <p:spPr>
            <a:xfrm>
              <a:off x="6876256" y="1215201"/>
              <a:ext cx="2133600" cy="869553"/>
            </a:xfrm>
            <a:prstGeom prst="rect">
              <a:avLst/>
            </a:prstGeom>
          </p:spPr>
        </p:pic>
      </p:grpSp>
      <p:sp>
        <p:nvSpPr>
          <p:cNvPr id="32" name="Rechteck 31">
            <a:extLst>
              <a:ext uri="{FF2B5EF4-FFF2-40B4-BE49-F238E27FC236}">
                <a16:creationId xmlns:a16="http://schemas.microsoft.com/office/drawing/2014/main" xmlns="" id="{4BA846F0-E96D-4282-8433-7640FF0EF75A}"/>
              </a:ext>
            </a:extLst>
          </p:cNvPr>
          <p:cNvSpPr/>
          <p:nvPr/>
        </p:nvSpPr>
        <p:spPr>
          <a:xfrm>
            <a:off x="2681401" y="4293096"/>
            <a:ext cx="559679" cy="2162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xmlns="" id="{A745E3D9-760C-46E5-9B84-93115DC611D6}"/>
              </a:ext>
            </a:extLst>
          </p:cNvPr>
          <p:cNvSpPr/>
          <p:nvPr/>
        </p:nvSpPr>
        <p:spPr>
          <a:xfrm>
            <a:off x="2915816" y="4437604"/>
            <a:ext cx="72008"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4" name="Gerader Verbinder 33">
            <a:extLst>
              <a:ext uri="{FF2B5EF4-FFF2-40B4-BE49-F238E27FC236}">
                <a16:creationId xmlns:a16="http://schemas.microsoft.com/office/drawing/2014/main" xmlns="" id="{00B62F8B-4220-40E6-B5C7-2644A1D90EC1}"/>
              </a:ext>
            </a:extLst>
          </p:cNvPr>
          <p:cNvCxnSpPr>
            <a:cxnSpLocks/>
          </p:cNvCxnSpPr>
          <p:nvPr/>
        </p:nvCxnSpPr>
        <p:spPr>
          <a:xfrm>
            <a:off x="2898353" y="4614241"/>
            <a:ext cx="360000" cy="8083"/>
          </a:xfrm>
          <a:prstGeom prst="line">
            <a:avLst/>
          </a:prstGeom>
          <a:ln w="6350"/>
        </p:spPr>
        <p:style>
          <a:lnRef idx="1">
            <a:schemeClr val="dk1"/>
          </a:lnRef>
          <a:fillRef idx="0">
            <a:schemeClr val="dk1"/>
          </a:fillRef>
          <a:effectRef idx="0">
            <a:schemeClr val="dk1"/>
          </a:effectRef>
          <a:fontRef idx="minor">
            <a:schemeClr val="tx1"/>
          </a:fontRef>
        </p:style>
      </p:cxnSp>
      <p:sp>
        <p:nvSpPr>
          <p:cNvPr id="35" name="Rechteck 34">
            <a:hlinkHover r:id="rId10" action="ppaction://hlinksldjump" highlightClick="1"/>
            <a:extLst>
              <a:ext uri="{FF2B5EF4-FFF2-40B4-BE49-F238E27FC236}">
                <a16:creationId xmlns:a16="http://schemas.microsoft.com/office/drawing/2014/main" xmlns="" id="{7E31EEA6-C8A2-488E-8FE8-9F73C24BF168}"/>
              </a:ext>
            </a:extLst>
          </p:cNvPr>
          <p:cNvSpPr>
            <a:spLocks/>
          </p:cNvSpPr>
          <p:nvPr/>
        </p:nvSpPr>
        <p:spPr>
          <a:xfrm>
            <a:off x="3099665" y="4536630"/>
            <a:ext cx="559679" cy="257369"/>
          </a:xfrm>
          <a:prstGeom prst="rect">
            <a:avLst/>
          </a:prstGeom>
          <a:solidFill>
            <a:srgbClr val="79B51C"/>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de-DE" sz="1200" dirty="0">
                <a:solidFill>
                  <a:schemeClr val="bg1"/>
                </a:solidFill>
              </a:rPr>
              <a:t>Café</a:t>
            </a:r>
          </a:p>
        </p:txBody>
      </p:sp>
      <p:sp>
        <p:nvSpPr>
          <p:cNvPr id="29" name="Rechteck 28">
            <a:hlinkHover r:id="rId11" action="ppaction://hlinksldjump" highlightClick="1"/>
            <a:extLst>
              <a:ext uri="{FF2B5EF4-FFF2-40B4-BE49-F238E27FC236}">
                <a16:creationId xmlns:a16="http://schemas.microsoft.com/office/drawing/2014/main" xmlns="" id="{2550390F-2E4B-4AA1-AC76-9DDF7CB86C4A}"/>
              </a:ext>
            </a:extLst>
          </p:cNvPr>
          <p:cNvSpPr>
            <a:spLocks/>
          </p:cNvSpPr>
          <p:nvPr/>
        </p:nvSpPr>
        <p:spPr>
          <a:xfrm>
            <a:off x="4660673" y="2470263"/>
            <a:ext cx="828607" cy="257369"/>
          </a:xfrm>
          <a:prstGeom prst="rect">
            <a:avLst/>
          </a:prstGeom>
          <a:solidFill>
            <a:schemeClr val="accent2">
              <a:lumMod val="50000"/>
            </a:schemeClr>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de-DE" sz="1200" dirty="0">
                <a:solidFill>
                  <a:schemeClr val="bg1"/>
                </a:solidFill>
              </a:rPr>
              <a:t>Arena</a:t>
            </a:r>
          </a:p>
        </p:txBody>
      </p:sp>
    </p:spTree>
    <p:extLst>
      <p:ext uri="{BB962C8B-B14F-4D97-AF65-F5344CB8AC3E}">
        <p14:creationId xmlns:p14="http://schemas.microsoft.com/office/powerpoint/2010/main" val="210168730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D6A9FECE-3A26-4869-9D35-09241CB6D2FA}" type="datetime1">
              <a:rPr lang="de-DE" smtClean="0"/>
              <a:pPr/>
              <a:t>22.02.2018</a:t>
            </a:fld>
            <a:endParaRPr lang="de-DE" dirty="0"/>
          </a:p>
        </p:txBody>
      </p:sp>
      <p:sp>
        <p:nvSpPr>
          <p:cNvPr id="4" name="Foliennummernplatzhalter 3"/>
          <p:cNvSpPr>
            <a:spLocks noGrp="1"/>
          </p:cNvSpPr>
          <p:nvPr>
            <p:ph type="sldNum" sz="quarter" idx="12"/>
          </p:nvPr>
        </p:nvSpPr>
        <p:spPr/>
        <p:txBody>
          <a:bodyPr/>
          <a:lstStyle/>
          <a:p>
            <a:fld id="{6C6AE60A-B69C-4790-82F7-3882EDF23186}" type="slidenum">
              <a:rPr lang="de-DE" smtClean="0"/>
              <a:pPr/>
              <a:t>11</a:t>
            </a:fld>
            <a:endParaRPr lang="de-DE" dirty="0"/>
          </a:p>
        </p:txBody>
      </p:sp>
      <p:sp>
        <p:nvSpPr>
          <p:cNvPr id="5" name="Textplatzhalter 4"/>
          <p:cNvSpPr>
            <a:spLocks noGrp="1"/>
          </p:cNvSpPr>
          <p:nvPr>
            <p:ph type="body" sz="quarter" idx="20"/>
          </p:nvPr>
        </p:nvSpPr>
        <p:spPr>
          <a:prstGeom prst="rect">
            <a:avLst/>
          </a:prstGeom>
        </p:spPr>
        <p:txBody>
          <a:bodyPr>
            <a:normAutofit/>
          </a:bodyPr>
          <a:lstStyle/>
          <a:p>
            <a:r>
              <a:rPr lang="de-DE" dirty="0">
                <a:solidFill>
                  <a:schemeClr val="accent1">
                    <a:lumMod val="75000"/>
                  </a:schemeClr>
                </a:solidFill>
              </a:rPr>
              <a:t>Klima &amp; Energie</a:t>
            </a:r>
          </a:p>
        </p:txBody>
      </p:sp>
      <p:sp>
        <p:nvSpPr>
          <p:cNvPr id="6" name="Textplatzhalter 5"/>
          <p:cNvSpPr>
            <a:spLocks noGrp="1"/>
          </p:cNvSpPr>
          <p:nvPr>
            <p:ph type="body" sz="quarter" idx="14"/>
          </p:nvPr>
        </p:nvSpPr>
        <p:spPr/>
        <p:txBody>
          <a:bodyPr>
            <a:normAutofit lnSpcReduction="10000"/>
          </a:bodyPr>
          <a:lstStyle/>
          <a:p>
            <a:r>
              <a:rPr lang="de-DE" dirty="0">
                <a:solidFill>
                  <a:schemeClr val="accent1">
                    <a:lumMod val="75000"/>
                  </a:schemeClr>
                </a:solidFill>
              </a:rPr>
              <a:t>Brennholz</a:t>
            </a:r>
          </a:p>
        </p:txBody>
      </p:sp>
      <p:sp>
        <p:nvSpPr>
          <p:cNvPr id="3" name="Fußzeilenplatzhalter 2"/>
          <p:cNvSpPr>
            <a:spLocks noGrp="1"/>
          </p:cNvSpPr>
          <p:nvPr>
            <p:ph type="ftr" sz="quarter" idx="3"/>
          </p:nvPr>
        </p:nvSpPr>
        <p:spPr/>
        <p:txBody>
          <a:bodyPr/>
          <a:lstStyle/>
          <a:p>
            <a:r>
              <a:rPr lang="de-DE" dirty="0"/>
              <a:t>Green Events – nachhaltige Veranstaltungen in der DPSG</a:t>
            </a:r>
          </a:p>
        </p:txBody>
      </p:sp>
      <p:sp>
        <p:nvSpPr>
          <p:cNvPr id="18" name="Rechteck 17">
            <a:hlinkClick r:id="rId2" action="ppaction://hlinksldjump"/>
          </p:cNvPr>
          <p:cNvSpPr/>
          <p:nvPr/>
        </p:nvSpPr>
        <p:spPr>
          <a:xfrm>
            <a:off x="457200" y="1434908"/>
            <a:ext cx="1944216" cy="247336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spAutoFit/>
          </a:bodyPr>
          <a:lstStyle/>
          <a:p>
            <a:pPr algn="ctr"/>
            <a:r>
              <a:rPr lang="de-DE" sz="1200" b="1" dirty="0"/>
              <a:t>Brennholz</a:t>
            </a:r>
          </a:p>
          <a:p>
            <a:pPr algn="ctr"/>
            <a:endParaRPr lang="de-DE" sz="1200" dirty="0"/>
          </a:p>
          <a:p>
            <a:pPr algn="ctr"/>
            <a:r>
              <a:rPr lang="de-DE" sz="1200" dirty="0"/>
              <a:t>Wird ein Lagerfeuer gemacht, gegrillt und gekocht, ist es wichtig zu wissen, woher das Holz kommt oder wie man hier Energie sparen kann. </a:t>
            </a:r>
          </a:p>
          <a:p>
            <a:pPr algn="ctr"/>
            <a:r>
              <a:rPr lang="de-DE" sz="1200" dirty="0"/>
              <a:t>Außerdem kommen elektrische Geräte sowohl im Pfadiheim, als auch auf dem Lager vor und sind manchmal echte Stromfresser. Nur was kann man hier machen?</a:t>
            </a:r>
          </a:p>
        </p:txBody>
      </p:sp>
      <p:sp>
        <p:nvSpPr>
          <p:cNvPr id="24" name="Rechteck 23">
            <a:hlinkHover r:id="rId3" action="ppaction://hlinksldjump" highlightClick="1"/>
          </p:cNvPr>
          <p:cNvSpPr>
            <a:spLocks/>
          </p:cNvSpPr>
          <p:nvPr/>
        </p:nvSpPr>
        <p:spPr>
          <a:xfrm>
            <a:off x="3047659" y="3461100"/>
            <a:ext cx="1176474" cy="257369"/>
          </a:xfrm>
          <a:prstGeom prst="rect">
            <a:avLst/>
          </a:prstGeom>
          <a:solidFill>
            <a:schemeClr val="accent2">
              <a:lumMod val="75000"/>
            </a:schemeClr>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en-GB" sz="1200" dirty="0">
                <a:solidFill>
                  <a:schemeClr val="bg1"/>
                </a:solidFill>
              </a:rPr>
              <a:t>Mehrzweckhalle</a:t>
            </a:r>
          </a:p>
        </p:txBody>
      </p:sp>
      <p:sp>
        <p:nvSpPr>
          <p:cNvPr id="11" name="Rechteck 10">
            <a:hlinkHover r:id="rId4" action="ppaction://hlinksldjump" highlightClick="1"/>
          </p:cNvPr>
          <p:cNvSpPr>
            <a:spLocks/>
          </p:cNvSpPr>
          <p:nvPr/>
        </p:nvSpPr>
        <p:spPr>
          <a:xfrm>
            <a:off x="3743393" y="2302257"/>
            <a:ext cx="828607" cy="257369"/>
          </a:xfrm>
          <a:prstGeom prst="rect">
            <a:avLst/>
          </a:prstGeom>
          <a:solidFill>
            <a:srgbClr val="79B51C"/>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en-GB" sz="1200" dirty="0">
                <a:solidFill>
                  <a:schemeClr val="bg1"/>
                </a:solidFill>
              </a:rPr>
              <a:t>Trupphaus</a:t>
            </a:r>
          </a:p>
        </p:txBody>
      </p:sp>
      <p:sp>
        <p:nvSpPr>
          <p:cNvPr id="12" name="Rechteck 11">
            <a:hlinkClick r:id="rId2" action="ppaction://hlinksldjump"/>
            <a:hlinkHover r:id="rId4" action="ppaction://hlinksldjump" highlightClick="1"/>
          </p:cNvPr>
          <p:cNvSpPr>
            <a:spLocks/>
          </p:cNvSpPr>
          <p:nvPr/>
        </p:nvSpPr>
        <p:spPr>
          <a:xfrm>
            <a:off x="4595448" y="3959798"/>
            <a:ext cx="828607" cy="257369"/>
          </a:xfrm>
          <a:prstGeom prst="rect">
            <a:avLst/>
          </a:prstGeom>
          <a:solidFill>
            <a:schemeClr val="accent1">
              <a:lumMod val="50000"/>
            </a:schemeClr>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de-DE" sz="1200" dirty="0">
                <a:solidFill>
                  <a:schemeClr val="bg1"/>
                </a:solidFill>
              </a:rPr>
              <a:t>Brennholz</a:t>
            </a:r>
          </a:p>
        </p:txBody>
      </p:sp>
      <p:sp>
        <p:nvSpPr>
          <p:cNvPr id="20" name="Rechteck 19">
            <a:hlinkHover r:id="rId5" action="ppaction://hlinksldjump" highlightClick="1"/>
          </p:cNvPr>
          <p:cNvSpPr>
            <a:spLocks/>
          </p:cNvSpPr>
          <p:nvPr/>
        </p:nvSpPr>
        <p:spPr>
          <a:xfrm>
            <a:off x="2361535" y="5513134"/>
            <a:ext cx="914321" cy="257369"/>
          </a:xfrm>
          <a:prstGeom prst="rect">
            <a:avLst/>
          </a:prstGeom>
          <a:solidFill>
            <a:schemeClr val="accent1">
              <a:lumMod val="75000"/>
            </a:schemeClr>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en-GB" sz="1200" dirty="0">
                <a:solidFill>
                  <a:schemeClr val="bg1"/>
                </a:solidFill>
              </a:rPr>
              <a:t>Materiallager</a:t>
            </a:r>
          </a:p>
        </p:txBody>
      </p:sp>
      <p:sp>
        <p:nvSpPr>
          <p:cNvPr id="22" name="Rechteck 21">
            <a:hlinkClick r:id="rId6" action="ppaction://hlinksldjump"/>
          </p:cNvPr>
          <p:cNvSpPr/>
          <p:nvPr/>
        </p:nvSpPr>
        <p:spPr>
          <a:xfrm>
            <a:off x="7020272" y="10837"/>
            <a:ext cx="2123728"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6" name="Rechteck 15">
            <a:hlinkHover r:id="rId7" action="ppaction://hlinksldjump" highlightClick="1"/>
            <a:extLst>
              <a:ext uri="{FF2B5EF4-FFF2-40B4-BE49-F238E27FC236}">
                <a16:creationId xmlns:a16="http://schemas.microsoft.com/office/drawing/2014/main" xmlns="" id="{F510F64E-C93A-4576-89BB-99B5BA755FC8}"/>
              </a:ext>
            </a:extLst>
          </p:cNvPr>
          <p:cNvSpPr>
            <a:spLocks/>
          </p:cNvSpPr>
          <p:nvPr/>
        </p:nvSpPr>
        <p:spPr>
          <a:xfrm>
            <a:off x="5157633" y="4636358"/>
            <a:ext cx="828607" cy="257369"/>
          </a:xfrm>
          <a:prstGeom prst="rect">
            <a:avLst/>
          </a:prstGeom>
          <a:solidFill>
            <a:schemeClr val="accent1">
              <a:lumMod val="75000"/>
            </a:schemeClr>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de-DE" sz="1200" dirty="0">
                <a:solidFill>
                  <a:schemeClr val="bg1"/>
                </a:solidFill>
              </a:rPr>
              <a:t>Waschhaus</a:t>
            </a:r>
          </a:p>
        </p:txBody>
      </p:sp>
      <p:grpSp>
        <p:nvGrpSpPr>
          <p:cNvPr id="23" name="Gruppieren 22">
            <a:extLst>
              <a:ext uri="{FF2B5EF4-FFF2-40B4-BE49-F238E27FC236}">
                <a16:creationId xmlns:a16="http://schemas.microsoft.com/office/drawing/2014/main" xmlns="" id="{5AD12DAB-E548-41AE-821B-34DEBB198A57}"/>
              </a:ext>
            </a:extLst>
          </p:cNvPr>
          <p:cNvGrpSpPr/>
          <p:nvPr/>
        </p:nvGrpSpPr>
        <p:grpSpPr>
          <a:xfrm>
            <a:off x="6228184" y="1124744"/>
            <a:ext cx="2781672" cy="1050468"/>
            <a:chOff x="6228184" y="1124744"/>
            <a:chExt cx="2781672" cy="1050468"/>
          </a:xfrm>
        </p:grpSpPr>
        <p:sp>
          <p:nvSpPr>
            <p:cNvPr id="25" name="Rechteck 24">
              <a:extLst>
                <a:ext uri="{FF2B5EF4-FFF2-40B4-BE49-F238E27FC236}">
                  <a16:creationId xmlns:a16="http://schemas.microsoft.com/office/drawing/2014/main" xmlns="" id="{6F81F021-13C0-4D3E-80CC-2CCC2FECA4B6}"/>
                </a:ext>
              </a:extLst>
            </p:cNvPr>
            <p:cNvSpPr/>
            <p:nvPr/>
          </p:nvSpPr>
          <p:spPr>
            <a:xfrm>
              <a:off x="6228184" y="1124744"/>
              <a:ext cx="864096" cy="10504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6" name="Grafik 25">
              <a:extLst>
                <a:ext uri="{FF2B5EF4-FFF2-40B4-BE49-F238E27FC236}">
                  <a16:creationId xmlns:a16="http://schemas.microsoft.com/office/drawing/2014/main" xmlns="" id="{B94C923B-1680-430F-8E9C-736754252B1A}"/>
                </a:ext>
              </a:extLst>
            </p:cNvPr>
            <p:cNvPicPr>
              <a:picLocks noChangeAspect="1"/>
            </p:cNvPicPr>
            <p:nvPr/>
          </p:nvPicPr>
          <p:blipFill rotWithShape="1">
            <a:blip r:embed="rId8">
              <a:extLst>
                <a:ext uri="{28A0092B-C50C-407E-A947-70E740481C1C}">
                  <a14:useLocalDpi xmlns:a14="http://schemas.microsoft.com/office/drawing/2010/main" val="0"/>
                </a:ext>
              </a:extLst>
            </a:blip>
            <a:srcRect t="22644" b="23016"/>
            <a:stretch/>
          </p:blipFill>
          <p:spPr>
            <a:xfrm>
              <a:off x="6876256" y="1215201"/>
              <a:ext cx="2133600" cy="869553"/>
            </a:xfrm>
            <a:prstGeom prst="rect">
              <a:avLst/>
            </a:prstGeom>
          </p:spPr>
        </p:pic>
      </p:grpSp>
      <p:sp>
        <p:nvSpPr>
          <p:cNvPr id="27" name="Rechteck 26">
            <a:extLst>
              <a:ext uri="{FF2B5EF4-FFF2-40B4-BE49-F238E27FC236}">
                <a16:creationId xmlns:a16="http://schemas.microsoft.com/office/drawing/2014/main" xmlns="" id="{8DC05A65-093C-4C1F-A5AA-45D2E03D6430}"/>
              </a:ext>
            </a:extLst>
          </p:cNvPr>
          <p:cNvSpPr/>
          <p:nvPr/>
        </p:nvSpPr>
        <p:spPr>
          <a:xfrm>
            <a:off x="2681401" y="4293096"/>
            <a:ext cx="559679" cy="2162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xmlns="" id="{107C0C41-247D-449F-8A0A-E5925BF7AC48}"/>
              </a:ext>
            </a:extLst>
          </p:cNvPr>
          <p:cNvSpPr/>
          <p:nvPr/>
        </p:nvSpPr>
        <p:spPr>
          <a:xfrm>
            <a:off x="2915816" y="4437604"/>
            <a:ext cx="72008"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9" name="Gerader Verbinder 28">
            <a:extLst>
              <a:ext uri="{FF2B5EF4-FFF2-40B4-BE49-F238E27FC236}">
                <a16:creationId xmlns:a16="http://schemas.microsoft.com/office/drawing/2014/main" xmlns="" id="{3E5C4FEF-9430-40EE-A5E1-C308D777896F}"/>
              </a:ext>
            </a:extLst>
          </p:cNvPr>
          <p:cNvCxnSpPr>
            <a:cxnSpLocks/>
          </p:cNvCxnSpPr>
          <p:nvPr/>
        </p:nvCxnSpPr>
        <p:spPr>
          <a:xfrm>
            <a:off x="2898353" y="4614241"/>
            <a:ext cx="360000" cy="8083"/>
          </a:xfrm>
          <a:prstGeom prst="line">
            <a:avLst/>
          </a:prstGeom>
          <a:ln w="6350"/>
        </p:spPr>
        <p:style>
          <a:lnRef idx="1">
            <a:schemeClr val="dk1"/>
          </a:lnRef>
          <a:fillRef idx="0">
            <a:schemeClr val="dk1"/>
          </a:fillRef>
          <a:effectRef idx="0">
            <a:schemeClr val="dk1"/>
          </a:effectRef>
          <a:fontRef idx="minor">
            <a:schemeClr val="tx1"/>
          </a:fontRef>
        </p:style>
      </p:cxnSp>
      <p:sp>
        <p:nvSpPr>
          <p:cNvPr id="30" name="Rechteck 29">
            <a:hlinkHover r:id="rId9" action="ppaction://hlinksldjump" highlightClick="1"/>
            <a:extLst>
              <a:ext uri="{FF2B5EF4-FFF2-40B4-BE49-F238E27FC236}">
                <a16:creationId xmlns:a16="http://schemas.microsoft.com/office/drawing/2014/main" xmlns="" id="{AEF57F75-F90F-4932-94E2-0422B2D24320}"/>
              </a:ext>
            </a:extLst>
          </p:cNvPr>
          <p:cNvSpPr>
            <a:spLocks/>
          </p:cNvSpPr>
          <p:nvPr/>
        </p:nvSpPr>
        <p:spPr>
          <a:xfrm>
            <a:off x="3099665" y="4536630"/>
            <a:ext cx="559679" cy="257369"/>
          </a:xfrm>
          <a:prstGeom prst="rect">
            <a:avLst/>
          </a:prstGeom>
          <a:solidFill>
            <a:srgbClr val="79B51C"/>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de-DE" sz="1200" dirty="0">
                <a:solidFill>
                  <a:schemeClr val="bg1"/>
                </a:solidFill>
              </a:rPr>
              <a:t>Café</a:t>
            </a:r>
          </a:p>
        </p:txBody>
      </p:sp>
      <p:sp>
        <p:nvSpPr>
          <p:cNvPr id="31" name="Rechteck 30">
            <a:hlinkHover r:id="rId10" action="ppaction://hlinksldjump" highlightClick="1"/>
            <a:extLst>
              <a:ext uri="{FF2B5EF4-FFF2-40B4-BE49-F238E27FC236}">
                <a16:creationId xmlns:a16="http://schemas.microsoft.com/office/drawing/2014/main" xmlns="" id="{395E6C0E-D3AC-44E4-BE25-3D524A374412}"/>
              </a:ext>
            </a:extLst>
          </p:cNvPr>
          <p:cNvSpPr>
            <a:spLocks/>
          </p:cNvSpPr>
          <p:nvPr/>
        </p:nvSpPr>
        <p:spPr>
          <a:xfrm>
            <a:off x="4660673" y="2470263"/>
            <a:ext cx="828607" cy="257369"/>
          </a:xfrm>
          <a:prstGeom prst="rect">
            <a:avLst/>
          </a:prstGeom>
          <a:solidFill>
            <a:schemeClr val="accent2">
              <a:lumMod val="75000"/>
            </a:schemeClr>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de-DE" sz="1200" dirty="0">
                <a:solidFill>
                  <a:schemeClr val="bg1"/>
                </a:solidFill>
              </a:rPr>
              <a:t>Arena</a:t>
            </a:r>
          </a:p>
        </p:txBody>
      </p:sp>
    </p:spTree>
    <p:extLst>
      <p:ext uri="{BB962C8B-B14F-4D97-AF65-F5344CB8AC3E}">
        <p14:creationId xmlns:p14="http://schemas.microsoft.com/office/powerpoint/2010/main" val="8221093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974E5D4E-A765-4B90-9DBD-1665D0A3D2D1}" type="datetime1">
              <a:rPr lang="de-DE" smtClean="0"/>
              <a:pPr/>
              <a:t>22.02.2018</a:t>
            </a:fld>
            <a:endParaRPr lang="de-DE" dirty="0"/>
          </a:p>
        </p:txBody>
      </p:sp>
      <p:sp>
        <p:nvSpPr>
          <p:cNvPr id="4" name="Foliennummernplatzhalter 3"/>
          <p:cNvSpPr>
            <a:spLocks noGrp="1"/>
          </p:cNvSpPr>
          <p:nvPr>
            <p:ph type="sldNum" sz="quarter" idx="12"/>
          </p:nvPr>
        </p:nvSpPr>
        <p:spPr/>
        <p:txBody>
          <a:bodyPr/>
          <a:lstStyle/>
          <a:p>
            <a:fld id="{6C6AE60A-B69C-4790-82F7-3882EDF23186}" type="slidenum">
              <a:rPr lang="de-DE" smtClean="0"/>
              <a:pPr/>
              <a:t>12</a:t>
            </a:fld>
            <a:endParaRPr lang="de-DE" dirty="0"/>
          </a:p>
        </p:txBody>
      </p:sp>
      <p:sp>
        <p:nvSpPr>
          <p:cNvPr id="5" name="Textplatzhalter 4"/>
          <p:cNvSpPr>
            <a:spLocks noGrp="1"/>
          </p:cNvSpPr>
          <p:nvPr>
            <p:ph type="body" sz="quarter" idx="20"/>
          </p:nvPr>
        </p:nvSpPr>
        <p:spPr>
          <a:prstGeom prst="rect">
            <a:avLst/>
          </a:prstGeom>
        </p:spPr>
        <p:txBody>
          <a:bodyPr>
            <a:normAutofit/>
          </a:bodyPr>
          <a:lstStyle/>
          <a:p>
            <a:r>
              <a:rPr lang="de-DE" dirty="0"/>
              <a:t>Küche &amp; Ernährung</a:t>
            </a:r>
          </a:p>
        </p:txBody>
      </p:sp>
      <p:sp>
        <p:nvSpPr>
          <p:cNvPr id="6" name="Textplatzhalter 5"/>
          <p:cNvSpPr>
            <a:spLocks noGrp="1"/>
          </p:cNvSpPr>
          <p:nvPr>
            <p:ph type="body" sz="quarter" idx="14"/>
          </p:nvPr>
        </p:nvSpPr>
        <p:spPr/>
        <p:txBody>
          <a:bodyPr>
            <a:normAutofit lnSpcReduction="10000"/>
          </a:bodyPr>
          <a:lstStyle/>
          <a:p>
            <a:r>
              <a:rPr lang="de-DE" dirty="0"/>
              <a:t>Café</a:t>
            </a:r>
          </a:p>
        </p:txBody>
      </p:sp>
      <p:sp>
        <p:nvSpPr>
          <p:cNvPr id="18" name="Rechteck 17">
            <a:hlinkClick r:id="rId2" action="ppaction://hlinksldjump"/>
          </p:cNvPr>
          <p:cNvSpPr/>
          <p:nvPr/>
        </p:nvSpPr>
        <p:spPr>
          <a:xfrm>
            <a:off x="457200" y="1434908"/>
            <a:ext cx="1944216" cy="1734697"/>
          </a:xfrm>
          <a:prstGeom prst="rect">
            <a:avLst/>
          </a:prstGeom>
          <a:solidFill>
            <a:srgbClr val="79B51C"/>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spAutoFit/>
          </a:bodyPr>
          <a:lstStyle/>
          <a:p>
            <a:pPr algn="ctr"/>
            <a:r>
              <a:rPr lang="de-DE" sz="1200" b="1" dirty="0"/>
              <a:t>Café</a:t>
            </a:r>
          </a:p>
          <a:p>
            <a:pPr algn="ctr"/>
            <a:endParaRPr lang="de-DE" sz="1200" dirty="0"/>
          </a:p>
          <a:p>
            <a:pPr algn="ctr"/>
            <a:r>
              <a:rPr lang="de-DE" sz="1200" dirty="0"/>
              <a:t>Hier  finden sich Infos, Tipps  und  Ideen rund um die Lagerküche. Von der Planung, dem Einkauf, der Lagerung  bis zur  Resteverwertung. Dabei wird auch das Thema Müll nicht ausgelassen.</a:t>
            </a:r>
          </a:p>
        </p:txBody>
      </p:sp>
      <p:sp>
        <p:nvSpPr>
          <p:cNvPr id="24" name="Rechteck 23">
            <a:hlinkHover r:id="rId3" action="ppaction://hlinksldjump" highlightClick="1"/>
          </p:cNvPr>
          <p:cNvSpPr>
            <a:spLocks/>
          </p:cNvSpPr>
          <p:nvPr/>
        </p:nvSpPr>
        <p:spPr>
          <a:xfrm>
            <a:off x="3047659" y="3461100"/>
            <a:ext cx="1176474" cy="257369"/>
          </a:xfrm>
          <a:prstGeom prst="rect">
            <a:avLst/>
          </a:prstGeom>
          <a:solidFill>
            <a:schemeClr val="accent2">
              <a:lumMod val="75000"/>
            </a:schemeClr>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en-GB" sz="1200" dirty="0">
                <a:solidFill>
                  <a:schemeClr val="bg1"/>
                </a:solidFill>
              </a:rPr>
              <a:t>Mehrzweckhalle</a:t>
            </a:r>
          </a:p>
        </p:txBody>
      </p:sp>
      <p:sp>
        <p:nvSpPr>
          <p:cNvPr id="11" name="Rechteck 10">
            <a:hlinkHover r:id="rId4" action="ppaction://hlinksldjump" highlightClick="1"/>
          </p:cNvPr>
          <p:cNvSpPr>
            <a:spLocks/>
          </p:cNvSpPr>
          <p:nvPr/>
        </p:nvSpPr>
        <p:spPr>
          <a:xfrm>
            <a:off x="3743393" y="2302257"/>
            <a:ext cx="828607" cy="257369"/>
          </a:xfrm>
          <a:prstGeom prst="rect">
            <a:avLst/>
          </a:prstGeom>
          <a:solidFill>
            <a:srgbClr val="79B51C"/>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en-GB" sz="1200" dirty="0">
                <a:solidFill>
                  <a:schemeClr val="bg1"/>
                </a:solidFill>
              </a:rPr>
              <a:t>Trupphaus</a:t>
            </a:r>
          </a:p>
        </p:txBody>
      </p:sp>
      <p:sp>
        <p:nvSpPr>
          <p:cNvPr id="17" name="Rechteck 16">
            <a:hlinkHover r:id="rId5" action="ppaction://hlinksldjump" highlightClick="1"/>
          </p:cNvPr>
          <p:cNvSpPr>
            <a:spLocks/>
          </p:cNvSpPr>
          <p:nvPr/>
        </p:nvSpPr>
        <p:spPr>
          <a:xfrm>
            <a:off x="4595448" y="3959798"/>
            <a:ext cx="828607" cy="257369"/>
          </a:xfrm>
          <a:prstGeom prst="rect">
            <a:avLst/>
          </a:prstGeom>
          <a:solidFill>
            <a:schemeClr val="accent1">
              <a:lumMod val="75000"/>
            </a:schemeClr>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de-DE" sz="1200" dirty="0">
                <a:solidFill>
                  <a:schemeClr val="bg1"/>
                </a:solidFill>
              </a:rPr>
              <a:t>Brennholz</a:t>
            </a:r>
          </a:p>
        </p:txBody>
      </p:sp>
      <p:sp>
        <p:nvSpPr>
          <p:cNvPr id="19" name="Rechteck 18">
            <a:hlinkHover r:id="rId6" action="ppaction://hlinksldjump" highlightClick="1"/>
          </p:cNvPr>
          <p:cNvSpPr>
            <a:spLocks/>
          </p:cNvSpPr>
          <p:nvPr/>
        </p:nvSpPr>
        <p:spPr>
          <a:xfrm>
            <a:off x="2361535" y="5513134"/>
            <a:ext cx="914321" cy="257369"/>
          </a:xfrm>
          <a:prstGeom prst="rect">
            <a:avLst/>
          </a:prstGeom>
          <a:solidFill>
            <a:schemeClr val="accent1">
              <a:lumMod val="75000"/>
            </a:schemeClr>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en-GB" sz="1200" dirty="0">
                <a:solidFill>
                  <a:schemeClr val="bg1"/>
                </a:solidFill>
              </a:rPr>
              <a:t>Materiallager</a:t>
            </a:r>
          </a:p>
        </p:txBody>
      </p:sp>
      <p:sp>
        <p:nvSpPr>
          <p:cNvPr id="21" name="Rechteck 20">
            <a:hlinkClick r:id="rId7" action="ppaction://hlinksldjump"/>
          </p:cNvPr>
          <p:cNvSpPr/>
          <p:nvPr/>
        </p:nvSpPr>
        <p:spPr>
          <a:xfrm>
            <a:off x="7020272" y="10837"/>
            <a:ext cx="2123728"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6" name="Fußzeilenplatzhalter 2"/>
          <p:cNvSpPr>
            <a:spLocks noGrp="1"/>
          </p:cNvSpPr>
          <p:nvPr>
            <p:ph type="ftr" sz="quarter" idx="3"/>
          </p:nvPr>
        </p:nvSpPr>
        <p:spPr>
          <a:xfrm>
            <a:off x="2737893" y="6304235"/>
            <a:ext cx="3672408" cy="365125"/>
          </a:xfrm>
        </p:spPr>
        <p:txBody>
          <a:bodyPr/>
          <a:lstStyle/>
          <a:p>
            <a:r>
              <a:rPr lang="de-DE" dirty="0"/>
              <a:t>Green Events – nachhaltige Veranstaltungen in der DPSG</a:t>
            </a:r>
          </a:p>
        </p:txBody>
      </p:sp>
      <p:sp>
        <p:nvSpPr>
          <p:cNvPr id="22" name="Rechteck 21">
            <a:hlinkHover r:id="rId8" action="ppaction://hlinksldjump" highlightClick="1"/>
            <a:extLst>
              <a:ext uri="{FF2B5EF4-FFF2-40B4-BE49-F238E27FC236}">
                <a16:creationId xmlns:a16="http://schemas.microsoft.com/office/drawing/2014/main" xmlns="" id="{075A8F81-E3E0-4531-837D-8416C92CB7DD}"/>
              </a:ext>
            </a:extLst>
          </p:cNvPr>
          <p:cNvSpPr>
            <a:spLocks/>
          </p:cNvSpPr>
          <p:nvPr/>
        </p:nvSpPr>
        <p:spPr>
          <a:xfrm>
            <a:off x="5157633" y="4636358"/>
            <a:ext cx="828607" cy="257369"/>
          </a:xfrm>
          <a:prstGeom prst="rect">
            <a:avLst/>
          </a:prstGeom>
          <a:solidFill>
            <a:schemeClr val="accent1">
              <a:lumMod val="75000"/>
            </a:schemeClr>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de-DE" sz="1200" dirty="0">
                <a:solidFill>
                  <a:schemeClr val="bg1"/>
                </a:solidFill>
              </a:rPr>
              <a:t>Waschhaus</a:t>
            </a:r>
          </a:p>
        </p:txBody>
      </p:sp>
      <p:grpSp>
        <p:nvGrpSpPr>
          <p:cNvPr id="23" name="Gruppieren 22">
            <a:extLst>
              <a:ext uri="{FF2B5EF4-FFF2-40B4-BE49-F238E27FC236}">
                <a16:creationId xmlns:a16="http://schemas.microsoft.com/office/drawing/2014/main" xmlns="" id="{429629A9-FB49-4ED4-B045-1D8A9B06667C}"/>
              </a:ext>
            </a:extLst>
          </p:cNvPr>
          <p:cNvGrpSpPr/>
          <p:nvPr/>
        </p:nvGrpSpPr>
        <p:grpSpPr>
          <a:xfrm>
            <a:off x="6228184" y="1124744"/>
            <a:ext cx="2781672" cy="1050468"/>
            <a:chOff x="6228184" y="1124744"/>
            <a:chExt cx="2781672" cy="1050468"/>
          </a:xfrm>
        </p:grpSpPr>
        <p:sp>
          <p:nvSpPr>
            <p:cNvPr id="25" name="Rechteck 24">
              <a:extLst>
                <a:ext uri="{FF2B5EF4-FFF2-40B4-BE49-F238E27FC236}">
                  <a16:creationId xmlns:a16="http://schemas.microsoft.com/office/drawing/2014/main" xmlns="" id="{12408412-16E3-4980-B5DF-0781BC30266F}"/>
                </a:ext>
              </a:extLst>
            </p:cNvPr>
            <p:cNvSpPr/>
            <p:nvPr/>
          </p:nvSpPr>
          <p:spPr>
            <a:xfrm>
              <a:off x="6228184" y="1124744"/>
              <a:ext cx="864096" cy="10504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6" name="Grafik 25">
              <a:extLst>
                <a:ext uri="{FF2B5EF4-FFF2-40B4-BE49-F238E27FC236}">
                  <a16:creationId xmlns:a16="http://schemas.microsoft.com/office/drawing/2014/main" xmlns="" id="{EE0AB860-54D6-489B-AC93-D2A790B1926C}"/>
                </a:ext>
              </a:extLst>
            </p:cNvPr>
            <p:cNvPicPr>
              <a:picLocks noChangeAspect="1"/>
            </p:cNvPicPr>
            <p:nvPr/>
          </p:nvPicPr>
          <p:blipFill rotWithShape="1">
            <a:blip r:embed="rId9">
              <a:extLst>
                <a:ext uri="{28A0092B-C50C-407E-A947-70E740481C1C}">
                  <a14:useLocalDpi xmlns:a14="http://schemas.microsoft.com/office/drawing/2010/main" val="0"/>
                </a:ext>
              </a:extLst>
            </a:blip>
            <a:srcRect t="22644" b="23016"/>
            <a:stretch/>
          </p:blipFill>
          <p:spPr>
            <a:xfrm>
              <a:off x="6876256" y="1215201"/>
              <a:ext cx="2133600" cy="869553"/>
            </a:xfrm>
            <a:prstGeom prst="rect">
              <a:avLst/>
            </a:prstGeom>
          </p:spPr>
        </p:pic>
      </p:grpSp>
      <p:sp>
        <p:nvSpPr>
          <p:cNvPr id="27" name="Rechteck 26">
            <a:extLst>
              <a:ext uri="{FF2B5EF4-FFF2-40B4-BE49-F238E27FC236}">
                <a16:creationId xmlns:a16="http://schemas.microsoft.com/office/drawing/2014/main" xmlns="" id="{4898DEE5-1AC3-4391-ADDD-9DB72A6447AE}"/>
              </a:ext>
            </a:extLst>
          </p:cNvPr>
          <p:cNvSpPr/>
          <p:nvPr/>
        </p:nvSpPr>
        <p:spPr>
          <a:xfrm>
            <a:off x="2681401" y="4293096"/>
            <a:ext cx="559679" cy="2162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xmlns="" id="{F203D607-A67C-4E31-AD79-C769C8355EBC}"/>
              </a:ext>
            </a:extLst>
          </p:cNvPr>
          <p:cNvSpPr/>
          <p:nvPr/>
        </p:nvSpPr>
        <p:spPr>
          <a:xfrm>
            <a:off x="2915816" y="4437604"/>
            <a:ext cx="72008"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9" name="Gerader Verbinder 28">
            <a:extLst>
              <a:ext uri="{FF2B5EF4-FFF2-40B4-BE49-F238E27FC236}">
                <a16:creationId xmlns:a16="http://schemas.microsoft.com/office/drawing/2014/main" xmlns="" id="{2F39E851-0634-462A-9920-08CC182E89CE}"/>
              </a:ext>
            </a:extLst>
          </p:cNvPr>
          <p:cNvCxnSpPr>
            <a:cxnSpLocks/>
          </p:cNvCxnSpPr>
          <p:nvPr/>
        </p:nvCxnSpPr>
        <p:spPr>
          <a:xfrm>
            <a:off x="2898353" y="4614241"/>
            <a:ext cx="360000" cy="8083"/>
          </a:xfrm>
          <a:prstGeom prst="line">
            <a:avLst/>
          </a:prstGeom>
          <a:ln w="6350"/>
        </p:spPr>
        <p:style>
          <a:lnRef idx="1">
            <a:schemeClr val="dk1"/>
          </a:lnRef>
          <a:fillRef idx="0">
            <a:schemeClr val="dk1"/>
          </a:fillRef>
          <a:effectRef idx="0">
            <a:schemeClr val="dk1"/>
          </a:effectRef>
          <a:fontRef idx="minor">
            <a:schemeClr val="tx1"/>
          </a:fontRef>
        </p:style>
      </p:cxnSp>
      <p:sp>
        <p:nvSpPr>
          <p:cNvPr id="30" name="Rechteck 29">
            <a:hlinkClick r:id="rId2" action="ppaction://hlinksldjump"/>
            <a:hlinkHover r:id="rId10" action="ppaction://hlinksldjump" highlightClick="1"/>
            <a:extLst>
              <a:ext uri="{FF2B5EF4-FFF2-40B4-BE49-F238E27FC236}">
                <a16:creationId xmlns:a16="http://schemas.microsoft.com/office/drawing/2014/main" xmlns="" id="{D3D527D7-7A3D-41BB-A70C-10C44350FEAC}"/>
              </a:ext>
            </a:extLst>
          </p:cNvPr>
          <p:cNvSpPr>
            <a:spLocks/>
          </p:cNvSpPr>
          <p:nvPr/>
        </p:nvSpPr>
        <p:spPr>
          <a:xfrm>
            <a:off x="3099665" y="4536630"/>
            <a:ext cx="559679" cy="257369"/>
          </a:xfrm>
          <a:prstGeom prst="rect">
            <a:avLst/>
          </a:prstGeom>
          <a:solidFill>
            <a:srgbClr val="4F8D2C"/>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de-DE" sz="1200" dirty="0">
                <a:solidFill>
                  <a:schemeClr val="bg1"/>
                </a:solidFill>
              </a:rPr>
              <a:t>Café</a:t>
            </a:r>
          </a:p>
        </p:txBody>
      </p:sp>
      <p:sp>
        <p:nvSpPr>
          <p:cNvPr id="31" name="Rechteck 30">
            <a:hlinkHover r:id="rId11" action="ppaction://hlinksldjump" highlightClick="1"/>
            <a:extLst>
              <a:ext uri="{FF2B5EF4-FFF2-40B4-BE49-F238E27FC236}">
                <a16:creationId xmlns:a16="http://schemas.microsoft.com/office/drawing/2014/main" xmlns="" id="{A1F96B59-EA28-45BD-80F0-79B3A88171DB}"/>
              </a:ext>
            </a:extLst>
          </p:cNvPr>
          <p:cNvSpPr>
            <a:spLocks/>
          </p:cNvSpPr>
          <p:nvPr/>
        </p:nvSpPr>
        <p:spPr>
          <a:xfrm>
            <a:off x="4660673" y="2470263"/>
            <a:ext cx="828607" cy="257369"/>
          </a:xfrm>
          <a:prstGeom prst="rect">
            <a:avLst/>
          </a:prstGeom>
          <a:solidFill>
            <a:schemeClr val="accent2">
              <a:lumMod val="75000"/>
            </a:schemeClr>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de-DE" sz="1200" dirty="0">
                <a:solidFill>
                  <a:schemeClr val="bg1"/>
                </a:solidFill>
              </a:rPr>
              <a:t>Arena</a:t>
            </a:r>
          </a:p>
        </p:txBody>
      </p:sp>
    </p:spTree>
    <p:extLst>
      <p:ext uri="{BB962C8B-B14F-4D97-AF65-F5344CB8AC3E}">
        <p14:creationId xmlns:p14="http://schemas.microsoft.com/office/powerpoint/2010/main" val="41835444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509BD7B1-AF22-40AD-A996-02AD7B6C31B6}" type="datetime1">
              <a:rPr lang="de-DE" smtClean="0"/>
              <a:pPr/>
              <a:t>22.02.2018</a:t>
            </a:fld>
            <a:endParaRPr lang="de-DE" dirty="0"/>
          </a:p>
        </p:txBody>
      </p:sp>
      <p:sp>
        <p:nvSpPr>
          <p:cNvPr id="4" name="Foliennummernplatzhalter 3"/>
          <p:cNvSpPr>
            <a:spLocks noGrp="1"/>
          </p:cNvSpPr>
          <p:nvPr>
            <p:ph type="sldNum" sz="quarter" idx="12"/>
          </p:nvPr>
        </p:nvSpPr>
        <p:spPr/>
        <p:txBody>
          <a:bodyPr/>
          <a:lstStyle/>
          <a:p>
            <a:fld id="{6C6AE60A-B69C-4790-82F7-3882EDF23186}" type="slidenum">
              <a:rPr lang="de-DE" smtClean="0"/>
              <a:pPr/>
              <a:t>13</a:t>
            </a:fld>
            <a:endParaRPr lang="de-DE" dirty="0"/>
          </a:p>
        </p:txBody>
      </p:sp>
      <p:sp>
        <p:nvSpPr>
          <p:cNvPr id="5" name="Textplatzhalter 4"/>
          <p:cNvSpPr>
            <a:spLocks noGrp="1"/>
          </p:cNvSpPr>
          <p:nvPr>
            <p:ph type="body" sz="quarter" idx="20"/>
          </p:nvPr>
        </p:nvSpPr>
        <p:spPr>
          <a:prstGeom prst="rect">
            <a:avLst/>
          </a:prstGeom>
        </p:spPr>
        <p:txBody>
          <a:bodyPr>
            <a:normAutofit/>
          </a:bodyPr>
          <a:lstStyle/>
          <a:p>
            <a:r>
              <a:rPr lang="de-DE" dirty="0">
                <a:solidFill>
                  <a:schemeClr val="accent1">
                    <a:lumMod val="75000"/>
                  </a:schemeClr>
                </a:solidFill>
              </a:rPr>
              <a:t>Material</a:t>
            </a:r>
          </a:p>
        </p:txBody>
      </p:sp>
      <p:sp>
        <p:nvSpPr>
          <p:cNvPr id="6" name="Textplatzhalter 5"/>
          <p:cNvSpPr>
            <a:spLocks noGrp="1"/>
          </p:cNvSpPr>
          <p:nvPr>
            <p:ph type="body" sz="quarter" idx="14"/>
          </p:nvPr>
        </p:nvSpPr>
        <p:spPr/>
        <p:txBody>
          <a:bodyPr>
            <a:normAutofit lnSpcReduction="10000"/>
          </a:bodyPr>
          <a:lstStyle/>
          <a:p>
            <a:r>
              <a:rPr lang="de-DE" dirty="0">
                <a:solidFill>
                  <a:schemeClr val="accent1">
                    <a:lumMod val="75000"/>
                  </a:schemeClr>
                </a:solidFill>
              </a:rPr>
              <a:t>Materiallager</a:t>
            </a:r>
          </a:p>
        </p:txBody>
      </p:sp>
      <p:sp>
        <p:nvSpPr>
          <p:cNvPr id="3" name="Fußzeilenplatzhalter 2"/>
          <p:cNvSpPr>
            <a:spLocks noGrp="1"/>
          </p:cNvSpPr>
          <p:nvPr>
            <p:ph type="ftr" sz="quarter" idx="3"/>
          </p:nvPr>
        </p:nvSpPr>
        <p:spPr/>
        <p:txBody>
          <a:bodyPr/>
          <a:lstStyle/>
          <a:p>
            <a:r>
              <a:rPr lang="de-DE" dirty="0"/>
              <a:t>Green Events – nachhaltige Veranstaltungen in der DPSG</a:t>
            </a:r>
          </a:p>
        </p:txBody>
      </p:sp>
      <p:sp>
        <p:nvSpPr>
          <p:cNvPr id="18" name="Rechteck 17">
            <a:hlinkClick r:id="rId2" action="ppaction://hlinksldjump"/>
          </p:cNvPr>
          <p:cNvSpPr/>
          <p:nvPr/>
        </p:nvSpPr>
        <p:spPr>
          <a:xfrm>
            <a:off x="457200" y="1434908"/>
            <a:ext cx="1944216" cy="222059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spAutoFit/>
          </a:bodyPr>
          <a:lstStyle/>
          <a:p>
            <a:pPr algn="ctr"/>
            <a:r>
              <a:rPr lang="de-DE" sz="1200" b="1" dirty="0"/>
              <a:t>Materiallager</a:t>
            </a:r>
          </a:p>
          <a:p>
            <a:pPr algn="ctr"/>
            <a:endParaRPr lang="de-DE" sz="1200" dirty="0"/>
          </a:p>
          <a:p>
            <a:pPr algn="ctr">
              <a:lnSpc>
                <a:spcPct val="107000"/>
              </a:lnSpc>
              <a:spcAft>
                <a:spcPts val="800"/>
              </a:spcAft>
            </a:pPr>
            <a:r>
              <a:rPr lang="de-DE" sz="1200" dirty="0">
                <a:latin typeface="Calibri" panose="020F0502020204030204" pitchFamily="34" charset="0"/>
                <a:ea typeface="Calibri" panose="020F0502020204030204" pitchFamily="34" charset="0"/>
                <a:cs typeface="Times New Roman" panose="02020603050405020304" pitchFamily="18" charset="0"/>
              </a:rPr>
              <a:t>Hier gibt es viele Tipps für Material, welches wir bei Veranstaltungen oder im Lager benutzen. Dabei schauen wir uns ökologische Standards, die Notwendigkeit es selber zu besitzen und wie wir Material länger verwenden können an.</a:t>
            </a:r>
            <a:endParaRPr lang="de-DE"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4" name="Rechteck 23">
            <a:hlinkHover r:id="rId3" action="ppaction://hlinksldjump" highlightClick="1"/>
          </p:cNvPr>
          <p:cNvSpPr>
            <a:spLocks/>
          </p:cNvSpPr>
          <p:nvPr/>
        </p:nvSpPr>
        <p:spPr>
          <a:xfrm>
            <a:off x="3047659" y="3461100"/>
            <a:ext cx="1176474" cy="257369"/>
          </a:xfrm>
          <a:prstGeom prst="rect">
            <a:avLst/>
          </a:prstGeom>
          <a:solidFill>
            <a:schemeClr val="accent2">
              <a:lumMod val="75000"/>
            </a:schemeClr>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en-GB" sz="1200" dirty="0">
                <a:solidFill>
                  <a:schemeClr val="bg1"/>
                </a:solidFill>
              </a:rPr>
              <a:t>Mehrzweckhalle</a:t>
            </a:r>
          </a:p>
        </p:txBody>
      </p:sp>
      <p:sp>
        <p:nvSpPr>
          <p:cNvPr id="11" name="Rechteck 10">
            <a:hlinkHover r:id="rId4" action="ppaction://hlinksldjump" highlightClick="1"/>
          </p:cNvPr>
          <p:cNvSpPr>
            <a:spLocks/>
          </p:cNvSpPr>
          <p:nvPr/>
        </p:nvSpPr>
        <p:spPr>
          <a:xfrm>
            <a:off x="3743393" y="2302257"/>
            <a:ext cx="828607" cy="257369"/>
          </a:xfrm>
          <a:prstGeom prst="rect">
            <a:avLst/>
          </a:prstGeom>
          <a:solidFill>
            <a:srgbClr val="79B51C"/>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en-GB" sz="1200" dirty="0">
                <a:solidFill>
                  <a:schemeClr val="bg1"/>
                </a:solidFill>
              </a:rPr>
              <a:t>Trupphaus</a:t>
            </a:r>
          </a:p>
        </p:txBody>
      </p:sp>
      <p:sp>
        <p:nvSpPr>
          <p:cNvPr id="15" name="Rechteck 14">
            <a:hlinkClick r:id="rId2" action="ppaction://hlinksldjump"/>
            <a:hlinkHover r:id="rId4" action="ppaction://hlinksldjump" highlightClick="1"/>
          </p:cNvPr>
          <p:cNvSpPr>
            <a:spLocks/>
          </p:cNvSpPr>
          <p:nvPr/>
        </p:nvSpPr>
        <p:spPr>
          <a:xfrm>
            <a:off x="2361535" y="5517232"/>
            <a:ext cx="914321" cy="257369"/>
          </a:xfrm>
          <a:prstGeom prst="rect">
            <a:avLst/>
          </a:prstGeom>
          <a:solidFill>
            <a:schemeClr val="accent1">
              <a:lumMod val="50000"/>
            </a:schemeClr>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en-GB" sz="1200" dirty="0">
                <a:solidFill>
                  <a:schemeClr val="bg1"/>
                </a:solidFill>
              </a:rPr>
              <a:t>Materiallager</a:t>
            </a:r>
          </a:p>
        </p:txBody>
      </p:sp>
      <p:sp>
        <p:nvSpPr>
          <p:cNvPr id="17" name="Rechteck 16">
            <a:hlinkHover r:id="rId5" action="ppaction://hlinksldjump" highlightClick="1"/>
          </p:cNvPr>
          <p:cNvSpPr>
            <a:spLocks/>
          </p:cNvSpPr>
          <p:nvPr/>
        </p:nvSpPr>
        <p:spPr>
          <a:xfrm>
            <a:off x="4595448" y="3959798"/>
            <a:ext cx="828607" cy="257369"/>
          </a:xfrm>
          <a:prstGeom prst="rect">
            <a:avLst/>
          </a:prstGeom>
          <a:solidFill>
            <a:schemeClr val="accent1">
              <a:lumMod val="75000"/>
            </a:schemeClr>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de-DE" sz="1200" dirty="0">
                <a:solidFill>
                  <a:schemeClr val="bg1"/>
                </a:solidFill>
              </a:rPr>
              <a:t>Brennholz</a:t>
            </a:r>
          </a:p>
        </p:txBody>
      </p:sp>
      <p:sp>
        <p:nvSpPr>
          <p:cNvPr id="21" name="Rechteck 20">
            <a:hlinkClick r:id="rId6" action="ppaction://hlinksldjump"/>
          </p:cNvPr>
          <p:cNvSpPr/>
          <p:nvPr/>
        </p:nvSpPr>
        <p:spPr>
          <a:xfrm>
            <a:off x="7020272" y="10837"/>
            <a:ext cx="2123728"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2" name="Rechteck 21">
            <a:hlinkHover r:id="rId7" action="ppaction://hlinksldjump" highlightClick="1"/>
            <a:extLst>
              <a:ext uri="{FF2B5EF4-FFF2-40B4-BE49-F238E27FC236}">
                <a16:creationId xmlns:a16="http://schemas.microsoft.com/office/drawing/2014/main" xmlns="" id="{43A8B31B-4DA5-47E3-A31C-0E200D70C361}"/>
              </a:ext>
            </a:extLst>
          </p:cNvPr>
          <p:cNvSpPr>
            <a:spLocks/>
          </p:cNvSpPr>
          <p:nvPr/>
        </p:nvSpPr>
        <p:spPr>
          <a:xfrm>
            <a:off x="5157633" y="4636358"/>
            <a:ext cx="828607" cy="257369"/>
          </a:xfrm>
          <a:prstGeom prst="rect">
            <a:avLst/>
          </a:prstGeom>
          <a:solidFill>
            <a:schemeClr val="accent1">
              <a:lumMod val="75000"/>
            </a:schemeClr>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de-DE" sz="1200" dirty="0">
                <a:solidFill>
                  <a:schemeClr val="bg1"/>
                </a:solidFill>
              </a:rPr>
              <a:t>Waschhaus</a:t>
            </a:r>
          </a:p>
        </p:txBody>
      </p:sp>
      <p:grpSp>
        <p:nvGrpSpPr>
          <p:cNvPr id="23" name="Gruppieren 22">
            <a:extLst>
              <a:ext uri="{FF2B5EF4-FFF2-40B4-BE49-F238E27FC236}">
                <a16:creationId xmlns:a16="http://schemas.microsoft.com/office/drawing/2014/main" xmlns="" id="{2F65A880-9792-435D-818C-76C60729EAA1}"/>
              </a:ext>
            </a:extLst>
          </p:cNvPr>
          <p:cNvGrpSpPr/>
          <p:nvPr/>
        </p:nvGrpSpPr>
        <p:grpSpPr>
          <a:xfrm>
            <a:off x="6228184" y="1124744"/>
            <a:ext cx="2781672" cy="1050468"/>
            <a:chOff x="6228184" y="1124744"/>
            <a:chExt cx="2781672" cy="1050468"/>
          </a:xfrm>
        </p:grpSpPr>
        <p:sp>
          <p:nvSpPr>
            <p:cNvPr id="25" name="Rechteck 24">
              <a:extLst>
                <a:ext uri="{FF2B5EF4-FFF2-40B4-BE49-F238E27FC236}">
                  <a16:creationId xmlns:a16="http://schemas.microsoft.com/office/drawing/2014/main" xmlns="" id="{19C1E522-8A52-4660-975D-72AD212BDFDA}"/>
                </a:ext>
              </a:extLst>
            </p:cNvPr>
            <p:cNvSpPr/>
            <p:nvPr/>
          </p:nvSpPr>
          <p:spPr>
            <a:xfrm>
              <a:off x="6228184" y="1124744"/>
              <a:ext cx="864096" cy="10504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6" name="Grafik 25">
              <a:extLst>
                <a:ext uri="{FF2B5EF4-FFF2-40B4-BE49-F238E27FC236}">
                  <a16:creationId xmlns:a16="http://schemas.microsoft.com/office/drawing/2014/main" xmlns="" id="{C0ADCB30-741D-4232-8149-EA2BF93064ED}"/>
                </a:ext>
              </a:extLst>
            </p:cNvPr>
            <p:cNvPicPr>
              <a:picLocks noChangeAspect="1"/>
            </p:cNvPicPr>
            <p:nvPr/>
          </p:nvPicPr>
          <p:blipFill rotWithShape="1">
            <a:blip r:embed="rId8">
              <a:extLst>
                <a:ext uri="{28A0092B-C50C-407E-A947-70E740481C1C}">
                  <a14:useLocalDpi xmlns:a14="http://schemas.microsoft.com/office/drawing/2010/main" val="0"/>
                </a:ext>
              </a:extLst>
            </a:blip>
            <a:srcRect t="22644" b="23016"/>
            <a:stretch/>
          </p:blipFill>
          <p:spPr>
            <a:xfrm>
              <a:off x="6876256" y="1215201"/>
              <a:ext cx="2133600" cy="869553"/>
            </a:xfrm>
            <a:prstGeom prst="rect">
              <a:avLst/>
            </a:prstGeom>
          </p:spPr>
        </p:pic>
      </p:grpSp>
      <p:sp>
        <p:nvSpPr>
          <p:cNvPr id="27" name="Rechteck 26">
            <a:extLst>
              <a:ext uri="{FF2B5EF4-FFF2-40B4-BE49-F238E27FC236}">
                <a16:creationId xmlns:a16="http://schemas.microsoft.com/office/drawing/2014/main" xmlns="" id="{66A3E07D-828F-4A1E-808A-40E57B971C88}"/>
              </a:ext>
            </a:extLst>
          </p:cNvPr>
          <p:cNvSpPr/>
          <p:nvPr/>
        </p:nvSpPr>
        <p:spPr>
          <a:xfrm>
            <a:off x="2681401" y="4293096"/>
            <a:ext cx="559679" cy="2162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xmlns="" id="{3A6CFD57-95EA-4331-957F-E84362F0FE4B}"/>
              </a:ext>
            </a:extLst>
          </p:cNvPr>
          <p:cNvSpPr/>
          <p:nvPr/>
        </p:nvSpPr>
        <p:spPr>
          <a:xfrm>
            <a:off x="2915816" y="4437604"/>
            <a:ext cx="72008"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9" name="Gerader Verbinder 28">
            <a:extLst>
              <a:ext uri="{FF2B5EF4-FFF2-40B4-BE49-F238E27FC236}">
                <a16:creationId xmlns:a16="http://schemas.microsoft.com/office/drawing/2014/main" xmlns="" id="{0FB6DCFD-DABD-42AF-8F12-D2F2B590AC72}"/>
              </a:ext>
            </a:extLst>
          </p:cNvPr>
          <p:cNvCxnSpPr>
            <a:cxnSpLocks/>
          </p:cNvCxnSpPr>
          <p:nvPr/>
        </p:nvCxnSpPr>
        <p:spPr>
          <a:xfrm>
            <a:off x="2898353" y="4614241"/>
            <a:ext cx="360000" cy="8083"/>
          </a:xfrm>
          <a:prstGeom prst="line">
            <a:avLst/>
          </a:prstGeom>
          <a:ln w="6350"/>
        </p:spPr>
        <p:style>
          <a:lnRef idx="1">
            <a:schemeClr val="dk1"/>
          </a:lnRef>
          <a:fillRef idx="0">
            <a:schemeClr val="dk1"/>
          </a:fillRef>
          <a:effectRef idx="0">
            <a:schemeClr val="dk1"/>
          </a:effectRef>
          <a:fontRef idx="minor">
            <a:schemeClr val="tx1"/>
          </a:fontRef>
        </p:style>
      </p:cxnSp>
      <p:sp>
        <p:nvSpPr>
          <p:cNvPr id="30" name="Rechteck 29">
            <a:hlinkHover r:id="rId9" action="ppaction://hlinksldjump" highlightClick="1"/>
            <a:extLst>
              <a:ext uri="{FF2B5EF4-FFF2-40B4-BE49-F238E27FC236}">
                <a16:creationId xmlns:a16="http://schemas.microsoft.com/office/drawing/2014/main" xmlns="" id="{BE4DDBD8-ACA3-4BAA-9E54-6CDBD926047A}"/>
              </a:ext>
            </a:extLst>
          </p:cNvPr>
          <p:cNvSpPr>
            <a:spLocks/>
          </p:cNvSpPr>
          <p:nvPr/>
        </p:nvSpPr>
        <p:spPr>
          <a:xfrm>
            <a:off x="3099665" y="4536630"/>
            <a:ext cx="559679" cy="257369"/>
          </a:xfrm>
          <a:prstGeom prst="rect">
            <a:avLst/>
          </a:prstGeom>
          <a:solidFill>
            <a:srgbClr val="79B51C"/>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de-DE" sz="1200" dirty="0">
                <a:solidFill>
                  <a:schemeClr val="bg1"/>
                </a:solidFill>
              </a:rPr>
              <a:t>Café</a:t>
            </a:r>
          </a:p>
        </p:txBody>
      </p:sp>
      <p:sp>
        <p:nvSpPr>
          <p:cNvPr id="31" name="Rechteck 30">
            <a:hlinkHover r:id="rId10" action="ppaction://hlinksldjump" highlightClick="1"/>
            <a:extLst>
              <a:ext uri="{FF2B5EF4-FFF2-40B4-BE49-F238E27FC236}">
                <a16:creationId xmlns:a16="http://schemas.microsoft.com/office/drawing/2014/main" xmlns="" id="{8F412389-9F17-47C0-A82D-AAACCAB59B45}"/>
              </a:ext>
            </a:extLst>
          </p:cNvPr>
          <p:cNvSpPr>
            <a:spLocks/>
          </p:cNvSpPr>
          <p:nvPr/>
        </p:nvSpPr>
        <p:spPr>
          <a:xfrm>
            <a:off x="4660673" y="2470263"/>
            <a:ext cx="828607" cy="257369"/>
          </a:xfrm>
          <a:prstGeom prst="rect">
            <a:avLst/>
          </a:prstGeom>
          <a:solidFill>
            <a:schemeClr val="accent2">
              <a:lumMod val="75000"/>
            </a:schemeClr>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de-DE" sz="1200" dirty="0">
                <a:solidFill>
                  <a:schemeClr val="bg1"/>
                </a:solidFill>
              </a:rPr>
              <a:t>Arena</a:t>
            </a:r>
          </a:p>
        </p:txBody>
      </p:sp>
    </p:spTree>
    <p:extLst>
      <p:ext uri="{BB962C8B-B14F-4D97-AF65-F5344CB8AC3E}">
        <p14:creationId xmlns:p14="http://schemas.microsoft.com/office/powerpoint/2010/main" val="136652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C5F5A8EE-F3EE-4CC8-98D3-006DF5B31BB7}" type="datetime1">
              <a:rPr lang="de-DE" smtClean="0"/>
              <a:pPr/>
              <a:t>22.02.2018</a:t>
            </a:fld>
            <a:endParaRPr lang="de-DE" dirty="0"/>
          </a:p>
        </p:txBody>
      </p:sp>
      <p:sp>
        <p:nvSpPr>
          <p:cNvPr id="4" name="Foliennummernplatzhalter 3"/>
          <p:cNvSpPr>
            <a:spLocks noGrp="1"/>
          </p:cNvSpPr>
          <p:nvPr>
            <p:ph type="sldNum" sz="quarter" idx="12"/>
          </p:nvPr>
        </p:nvSpPr>
        <p:spPr/>
        <p:txBody>
          <a:bodyPr/>
          <a:lstStyle/>
          <a:p>
            <a:fld id="{6C6AE60A-B69C-4790-82F7-3882EDF23186}" type="slidenum">
              <a:rPr lang="de-DE" smtClean="0"/>
              <a:pPr/>
              <a:t>14</a:t>
            </a:fld>
            <a:endParaRPr lang="de-DE" dirty="0"/>
          </a:p>
        </p:txBody>
      </p:sp>
      <p:sp>
        <p:nvSpPr>
          <p:cNvPr id="5" name="Textplatzhalter 4"/>
          <p:cNvSpPr>
            <a:spLocks noGrp="1"/>
          </p:cNvSpPr>
          <p:nvPr>
            <p:ph type="body" sz="quarter" idx="20"/>
          </p:nvPr>
        </p:nvSpPr>
        <p:spPr>
          <a:prstGeom prst="rect">
            <a:avLst/>
          </a:prstGeom>
        </p:spPr>
        <p:txBody>
          <a:bodyPr>
            <a:normAutofit/>
          </a:bodyPr>
          <a:lstStyle/>
          <a:p>
            <a:r>
              <a:rPr lang="de-DE" dirty="0">
                <a:solidFill>
                  <a:schemeClr val="accent1">
                    <a:lumMod val="75000"/>
                  </a:schemeClr>
                </a:solidFill>
              </a:rPr>
              <a:t>Wasser</a:t>
            </a:r>
          </a:p>
        </p:txBody>
      </p:sp>
      <p:sp>
        <p:nvSpPr>
          <p:cNvPr id="6" name="Textplatzhalter 5"/>
          <p:cNvSpPr>
            <a:spLocks noGrp="1"/>
          </p:cNvSpPr>
          <p:nvPr>
            <p:ph type="body" sz="quarter" idx="14"/>
          </p:nvPr>
        </p:nvSpPr>
        <p:spPr/>
        <p:txBody>
          <a:bodyPr>
            <a:normAutofit lnSpcReduction="10000"/>
          </a:bodyPr>
          <a:lstStyle/>
          <a:p>
            <a:r>
              <a:rPr lang="de-DE" dirty="0">
                <a:solidFill>
                  <a:schemeClr val="accent1">
                    <a:lumMod val="75000"/>
                  </a:schemeClr>
                </a:solidFill>
              </a:rPr>
              <a:t>Waschhaus</a:t>
            </a:r>
          </a:p>
        </p:txBody>
      </p:sp>
      <p:sp>
        <p:nvSpPr>
          <p:cNvPr id="3" name="Fußzeilenplatzhalter 2"/>
          <p:cNvSpPr>
            <a:spLocks noGrp="1"/>
          </p:cNvSpPr>
          <p:nvPr>
            <p:ph type="ftr" sz="quarter" idx="3"/>
          </p:nvPr>
        </p:nvSpPr>
        <p:spPr/>
        <p:txBody>
          <a:bodyPr/>
          <a:lstStyle/>
          <a:p>
            <a:r>
              <a:rPr lang="de-DE" dirty="0"/>
              <a:t>Green Events – nachhaltige Veranstaltungen in der DPSG</a:t>
            </a:r>
          </a:p>
        </p:txBody>
      </p:sp>
      <p:sp>
        <p:nvSpPr>
          <p:cNvPr id="18" name="Rechteck 17">
            <a:hlinkClick r:id="rId2" action="ppaction://hlinksldjump"/>
          </p:cNvPr>
          <p:cNvSpPr/>
          <p:nvPr/>
        </p:nvSpPr>
        <p:spPr>
          <a:xfrm>
            <a:off x="457200" y="1434908"/>
            <a:ext cx="1944216" cy="1919363"/>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spAutoFit/>
          </a:bodyPr>
          <a:lstStyle/>
          <a:p>
            <a:pPr algn="ctr"/>
            <a:r>
              <a:rPr lang="de-DE" sz="1200" b="1" dirty="0"/>
              <a:t>Waschhaus</a:t>
            </a:r>
          </a:p>
          <a:p>
            <a:pPr algn="ctr"/>
            <a:endParaRPr lang="de-DE" sz="1200" dirty="0"/>
          </a:p>
          <a:p>
            <a:pPr algn="ctr"/>
            <a:r>
              <a:rPr lang="de-DE" sz="1200" dirty="0"/>
              <a:t>Hier wird sehr oft, wenn nicht täglich abgespült, Wäsche gewaschen und geduscht. Doch umso wichtiger ist es dabei Wasser und Energie zu sparen und auf die richtigen Wasch- und Spülmittel zu achten.</a:t>
            </a:r>
          </a:p>
        </p:txBody>
      </p:sp>
      <p:sp>
        <p:nvSpPr>
          <p:cNvPr id="24" name="Rechteck 23">
            <a:hlinkHover r:id="rId3" action="ppaction://hlinksldjump" highlightClick="1"/>
          </p:cNvPr>
          <p:cNvSpPr>
            <a:spLocks/>
          </p:cNvSpPr>
          <p:nvPr/>
        </p:nvSpPr>
        <p:spPr>
          <a:xfrm>
            <a:off x="3047659" y="3461100"/>
            <a:ext cx="1176474" cy="257369"/>
          </a:xfrm>
          <a:prstGeom prst="rect">
            <a:avLst/>
          </a:prstGeom>
          <a:solidFill>
            <a:schemeClr val="accent2">
              <a:lumMod val="75000"/>
            </a:schemeClr>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en-GB" sz="1200" dirty="0">
                <a:solidFill>
                  <a:schemeClr val="bg1"/>
                </a:solidFill>
              </a:rPr>
              <a:t>Mehrzweckhalle</a:t>
            </a:r>
          </a:p>
        </p:txBody>
      </p:sp>
      <p:sp>
        <p:nvSpPr>
          <p:cNvPr id="11" name="Rechteck 10">
            <a:hlinkHover r:id="rId4" action="ppaction://hlinksldjump" highlightClick="1"/>
          </p:cNvPr>
          <p:cNvSpPr>
            <a:spLocks/>
          </p:cNvSpPr>
          <p:nvPr/>
        </p:nvSpPr>
        <p:spPr>
          <a:xfrm>
            <a:off x="3743393" y="2302257"/>
            <a:ext cx="828607" cy="257369"/>
          </a:xfrm>
          <a:prstGeom prst="rect">
            <a:avLst/>
          </a:prstGeom>
          <a:solidFill>
            <a:srgbClr val="79B51C"/>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en-GB" sz="1200" dirty="0">
                <a:solidFill>
                  <a:schemeClr val="bg1"/>
                </a:solidFill>
              </a:rPr>
              <a:t>Trupphaus</a:t>
            </a:r>
          </a:p>
        </p:txBody>
      </p:sp>
      <p:sp>
        <p:nvSpPr>
          <p:cNvPr id="17" name="Rechteck 16">
            <a:hlinkHover r:id="rId5" action="ppaction://hlinksldjump" highlightClick="1"/>
          </p:cNvPr>
          <p:cNvSpPr>
            <a:spLocks/>
          </p:cNvSpPr>
          <p:nvPr/>
        </p:nvSpPr>
        <p:spPr>
          <a:xfrm>
            <a:off x="4595448" y="3959798"/>
            <a:ext cx="828607" cy="257369"/>
          </a:xfrm>
          <a:prstGeom prst="rect">
            <a:avLst/>
          </a:prstGeom>
          <a:solidFill>
            <a:schemeClr val="accent1">
              <a:lumMod val="75000"/>
            </a:schemeClr>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de-DE" sz="1200" dirty="0">
                <a:solidFill>
                  <a:schemeClr val="bg1"/>
                </a:solidFill>
              </a:rPr>
              <a:t>Brennholz</a:t>
            </a:r>
          </a:p>
        </p:txBody>
      </p:sp>
      <p:sp>
        <p:nvSpPr>
          <p:cNvPr id="20" name="Rechteck 19">
            <a:hlinkHover r:id="rId6" action="ppaction://hlinksldjump" highlightClick="1"/>
          </p:cNvPr>
          <p:cNvSpPr>
            <a:spLocks/>
          </p:cNvSpPr>
          <p:nvPr/>
        </p:nvSpPr>
        <p:spPr>
          <a:xfrm>
            <a:off x="2361535" y="5513134"/>
            <a:ext cx="914321" cy="257369"/>
          </a:xfrm>
          <a:prstGeom prst="rect">
            <a:avLst/>
          </a:prstGeom>
          <a:solidFill>
            <a:schemeClr val="accent1">
              <a:lumMod val="75000"/>
            </a:schemeClr>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en-GB" sz="1200" dirty="0">
                <a:solidFill>
                  <a:schemeClr val="bg1"/>
                </a:solidFill>
              </a:rPr>
              <a:t>Materiallager</a:t>
            </a:r>
          </a:p>
        </p:txBody>
      </p:sp>
      <p:sp>
        <p:nvSpPr>
          <p:cNvPr id="21" name="Rechteck 20">
            <a:hlinkClick r:id="rId7" action="ppaction://hlinksldjump"/>
          </p:cNvPr>
          <p:cNvSpPr/>
          <p:nvPr/>
        </p:nvSpPr>
        <p:spPr>
          <a:xfrm>
            <a:off x="7020272" y="10837"/>
            <a:ext cx="2123728"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2" name="Rechteck 21">
            <a:hlinkClick r:id="rId2" action="ppaction://hlinksldjump"/>
            <a:hlinkHover r:id="rId8" action="ppaction://hlinksldjump" highlightClick="1"/>
            <a:extLst>
              <a:ext uri="{FF2B5EF4-FFF2-40B4-BE49-F238E27FC236}">
                <a16:creationId xmlns:a16="http://schemas.microsoft.com/office/drawing/2014/main" xmlns="" id="{113427C1-78F3-4841-91D9-A93669B51396}"/>
              </a:ext>
            </a:extLst>
          </p:cNvPr>
          <p:cNvSpPr>
            <a:spLocks/>
          </p:cNvSpPr>
          <p:nvPr/>
        </p:nvSpPr>
        <p:spPr>
          <a:xfrm>
            <a:off x="5157633" y="4636358"/>
            <a:ext cx="828607" cy="257369"/>
          </a:xfrm>
          <a:prstGeom prst="rect">
            <a:avLst/>
          </a:prstGeom>
          <a:solidFill>
            <a:schemeClr val="accent1">
              <a:lumMod val="50000"/>
            </a:schemeClr>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de-DE" sz="1200" dirty="0">
                <a:solidFill>
                  <a:schemeClr val="bg1"/>
                </a:solidFill>
              </a:rPr>
              <a:t>Waschhaus</a:t>
            </a:r>
          </a:p>
        </p:txBody>
      </p:sp>
      <p:grpSp>
        <p:nvGrpSpPr>
          <p:cNvPr id="23" name="Gruppieren 22">
            <a:extLst>
              <a:ext uri="{FF2B5EF4-FFF2-40B4-BE49-F238E27FC236}">
                <a16:creationId xmlns:a16="http://schemas.microsoft.com/office/drawing/2014/main" xmlns="" id="{70BC03F9-6D10-4F3A-9ED3-AA75ADB55051}"/>
              </a:ext>
            </a:extLst>
          </p:cNvPr>
          <p:cNvGrpSpPr/>
          <p:nvPr/>
        </p:nvGrpSpPr>
        <p:grpSpPr>
          <a:xfrm>
            <a:off x="6228184" y="1124744"/>
            <a:ext cx="2781672" cy="1050468"/>
            <a:chOff x="6228184" y="1124744"/>
            <a:chExt cx="2781672" cy="1050468"/>
          </a:xfrm>
        </p:grpSpPr>
        <p:sp>
          <p:nvSpPr>
            <p:cNvPr id="25" name="Rechteck 24">
              <a:extLst>
                <a:ext uri="{FF2B5EF4-FFF2-40B4-BE49-F238E27FC236}">
                  <a16:creationId xmlns:a16="http://schemas.microsoft.com/office/drawing/2014/main" xmlns="" id="{5CF60173-4AD7-48EF-AF9D-6E7EFFEC35B5}"/>
                </a:ext>
              </a:extLst>
            </p:cNvPr>
            <p:cNvSpPr/>
            <p:nvPr/>
          </p:nvSpPr>
          <p:spPr>
            <a:xfrm>
              <a:off x="6228184" y="1124744"/>
              <a:ext cx="864096" cy="10504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6" name="Grafik 25">
              <a:extLst>
                <a:ext uri="{FF2B5EF4-FFF2-40B4-BE49-F238E27FC236}">
                  <a16:creationId xmlns:a16="http://schemas.microsoft.com/office/drawing/2014/main" xmlns="" id="{70F5A199-FBC3-4BE2-977F-115EA70B4A10}"/>
                </a:ext>
              </a:extLst>
            </p:cNvPr>
            <p:cNvPicPr>
              <a:picLocks noChangeAspect="1"/>
            </p:cNvPicPr>
            <p:nvPr/>
          </p:nvPicPr>
          <p:blipFill rotWithShape="1">
            <a:blip r:embed="rId9">
              <a:extLst>
                <a:ext uri="{28A0092B-C50C-407E-A947-70E740481C1C}">
                  <a14:useLocalDpi xmlns:a14="http://schemas.microsoft.com/office/drawing/2010/main" val="0"/>
                </a:ext>
              </a:extLst>
            </a:blip>
            <a:srcRect t="22644" b="23016"/>
            <a:stretch/>
          </p:blipFill>
          <p:spPr>
            <a:xfrm>
              <a:off x="6876256" y="1215201"/>
              <a:ext cx="2133600" cy="869553"/>
            </a:xfrm>
            <a:prstGeom prst="rect">
              <a:avLst/>
            </a:prstGeom>
          </p:spPr>
        </p:pic>
      </p:grpSp>
      <p:sp>
        <p:nvSpPr>
          <p:cNvPr id="27" name="Rechteck 26">
            <a:extLst>
              <a:ext uri="{FF2B5EF4-FFF2-40B4-BE49-F238E27FC236}">
                <a16:creationId xmlns:a16="http://schemas.microsoft.com/office/drawing/2014/main" xmlns="" id="{4830816E-BD1F-4EA5-AFFA-59689E33B9C2}"/>
              </a:ext>
            </a:extLst>
          </p:cNvPr>
          <p:cNvSpPr/>
          <p:nvPr/>
        </p:nvSpPr>
        <p:spPr>
          <a:xfrm>
            <a:off x="2681401" y="4293096"/>
            <a:ext cx="559679" cy="2162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xmlns="" id="{D5CA7AF4-4F12-4215-A490-1371BE9AA96F}"/>
              </a:ext>
            </a:extLst>
          </p:cNvPr>
          <p:cNvSpPr/>
          <p:nvPr/>
        </p:nvSpPr>
        <p:spPr>
          <a:xfrm>
            <a:off x="2915816" y="4437604"/>
            <a:ext cx="72008"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9" name="Gerader Verbinder 28">
            <a:extLst>
              <a:ext uri="{FF2B5EF4-FFF2-40B4-BE49-F238E27FC236}">
                <a16:creationId xmlns:a16="http://schemas.microsoft.com/office/drawing/2014/main" xmlns="" id="{CF3AED60-6B0A-4C74-B42C-144AEF5EBD81}"/>
              </a:ext>
            </a:extLst>
          </p:cNvPr>
          <p:cNvCxnSpPr>
            <a:cxnSpLocks/>
          </p:cNvCxnSpPr>
          <p:nvPr/>
        </p:nvCxnSpPr>
        <p:spPr>
          <a:xfrm>
            <a:off x="2898353" y="4614241"/>
            <a:ext cx="360000" cy="8083"/>
          </a:xfrm>
          <a:prstGeom prst="line">
            <a:avLst/>
          </a:prstGeom>
          <a:ln w="6350"/>
        </p:spPr>
        <p:style>
          <a:lnRef idx="1">
            <a:schemeClr val="dk1"/>
          </a:lnRef>
          <a:fillRef idx="0">
            <a:schemeClr val="dk1"/>
          </a:fillRef>
          <a:effectRef idx="0">
            <a:schemeClr val="dk1"/>
          </a:effectRef>
          <a:fontRef idx="minor">
            <a:schemeClr val="tx1"/>
          </a:fontRef>
        </p:style>
      </p:cxnSp>
      <p:sp>
        <p:nvSpPr>
          <p:cNvPr id="30" name="Rechteck 29">
            <a:hlinkHover r:id="rId10" action="ppaction://hlinksldjump" highlightClick="1"/>
            <a:extLst>
              <a:ext uri="{FF2B5EF4-FFF2-40B4-BE49-F238E27FC236}">
                <a16:creationId xmlns:a16="http://schemas.microsoft.com/office/drawing/2014/main" xmlns="" id="{867622F6-029B-4D7D-B410-66115B1F9078}"/>
              </a:ext>
            </a:extLst>
          </p:cNvPr>
          <p:cNvSpPr>
            <a:spLocks/>
          </p:cNvSpPr>
          <p:nvPr/>
        </p:nvSpPr>
        <p:spPr>
          <a:xfrm>
            <a:off x="3099665" y="4536630"/>
            <a:ext cx="559679" cy="257369"/>
          </a:xfrm>
          <a:prstGeom prst="rect">
            <a:avLst/>
          </a:prstGeom>
          <a:solidFill>
            <a:srgbClr val="79B51C"/>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de-DE" sz="1200" dirty="0">
                <a:solidFill>
                  <a:schemeClr val="bg1"/>
                </a:solidFill>
              </a:rPr>
              <a:t>Café</a:t>
            </a:r>
          </a:p>
        </p:txBody>
      </p:sp>
      <p:sp>
        <p:nvSpPr>
          <p:cNvPr id="31" name="Rechteck 30">
            <a:hlinkHover r:id="rId11" action="ppaction://hlinksldjump" highlightClick="1"/>
            <a:extLst>
              <a:ext uri="{FF2B5EF4-FFF2-40B4-BE49-F238E27FC236}">
                <a16:creationId xmlns:a16="http://schemas.microsoft.com/office/drawing/2014/main" xmlns="" id="{F830C243-CD84-40A4-8928-DDCD93D11825}"/>
              </a:ext>
            </a:extLst>
          </p:cNvPr>
          <p:cNvSpPr>
            <a:spLocks/>
          </p:cNvSpPr>
          <p:nvPr/>
        </p:nvSpPr>
        <p:spPr>
          <a:xfrm>
            <a:off x="4660673" y="2470263"/>
            <a:ext cx="828607" cy="257369"/>
          </a:xfrm>
          <a:prstGeom prst="rect">
            <a:avLst/>
          </a:prstGeom>
          <a:solidFill>
            <a:schemeClr val="accent2">
              <a:lumMod val="75000"/>
            </a:schemeClr>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de-DE" sz="1200" dirty="0">
                <a:solidFill>
                  <a:schemeClr val="bg1"/>
                </a:solidFill>
              </a:rPr>
              <a:t>Arena</a:t>
            </a:r>
          </a:p>
        </p:txBody>
      </p:sp>
    </p:spTree>
    <p:extLst>
      <p:ext uri="{BB962C8B-B14F-4D97-AF65-F5344CB8AC3E}">
        <p14:creationId xmlns:p14="http://schemas.microsoft.com/office/powerpoint/2010/main" val="386310452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hteck 15">
            <a:hlinkClick r:id="rId2" action="ppaction://hlinksldjump"/>
          </p:cNvPr>
          <p:cNvSpPr/>
          <p:nvPr/>
        </p:nvSpPr>
        <p:spPr>
          <a:xfrm>
            <a:off x="467544" y="2216528"/>
            <a:ext cx="8229600" cy="503957"/>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7" name="Rechteck 16">
            <a:hlinkClick r:id="rId3" action="ppaction://hlinksldjump"/>
          </p:cNvPr>
          <p:cNvSpPr/>
          <p:nvPr/>
        </p:nvSpPr>
        <p:spPr>
          <a:xfrm>
            <a:off x="467544" y="2949114"/>
            <a:ext cx="8229600" cy="503957"/>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8" name="Rechteck 17">
            <a:hlinkClick r:id="rId3" action="ppaction://hlinksldjump"/>
          </p:cNvPr>
          <p:cNvSpPr/>
          <p:nvPr/>
        </p:nvSpPr>
        <p:spPr>
          <a:xfrm>
            <a:off x="467544" y="3679821"/>
            <a:ext cx="8229600" cy="503957"/>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Rechteck 20">
            <a:hlinkClick r:id="rId4" action="ppaction://hlinksldjump"/>
          </p:cNvPr>
          <p:cNvSpPr/>
          <p:nvPr/>
        </p:nvSpPr>
        <p:spPr>
          <a:xfrm>
            <a:off x="467544" y="4437211"/>
            <a:ext cx="8229600" cy="503957"/>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2" name="Rechteck 21">
            <a:hlinkClick r:id="rId5" action="ppaction://hlinksldjump"/>
          </p:cNvPr>
          <p:cNvSpPr/>
          <p:nvPr/>
        </p:nvSpPr>
        <p:spPr>
          <a:xfrm>
            <a:off x="467544" y="5157291"/>
            <a:ext cx="8229600" cy="503957"/>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5" name="Rechteck 14">
            <a:hlinkClick r:id="rId6" action="ppaction://hlinksldjump"/>
          </p:cNvPr>
          <p:cNvSpPr/>
          <p:nvPr/>
        </p:nvSpPr>
        <p:spPr>
          <a:xfrm>
            <a:off x="437764" y="1484784"/>
            <a:ext cx="8229600" cy="503957"/>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 name="Datumsplatzhalter 1"/>
          <p:cNvSpPr>
            <a:spLocks noGrp="1"/>
          </p:cNvSpPr>
          <p:nvPr>
            <p:ph type="dt" sz="half" idx="10"/>
          </p:nvPr>
        </p:nvSpPr>
        <p:spPr/>
        <p:txBody>
          <a:bodyPr/>
          <a:lstStyle/>
          <a:p>
            <a:fld id="{2039D258-9D36-469B-B52A-4FD992C9BDEF}" type="datetime1">
              <a:rPr lang="de-DE" smtClean="0"/>
              <a:pPr/>
              <a:t>22.02.2018</a:t>
            </a:fld>
            <a:endParaRPr lang="de-DE" dirty="0"/>
          </a:p>
        </p:txBody>
      </p:sp>
      <p:sp>
        <p:nvSpPr>
          <p:cNvPr id="4" name="Foliennummernplatzhalter 3"/>
          <p:cNvSpPr>
            <a:spLocks noGrp="1"/>
          </p:cNvSpPr>
          <p:nvPr>
            <p:ph type="sldNum" sz="quarter" idx="12"/>
          </p:nvPr>
        </p:nvSpPr>
        <p:spPr/>
        <p:txBody>
          <a:bodyPr/>
          <a:lstStyle/>
          <a:p>
            <a:fld id="{6C6AE60A-B69C-4790-82F7-3882EDF23186}" type="slidenum">
              <a:rPr lang="de-DE" smtClean="0"/>
              <a:pPr/>
              <a:t>15</a:t>
            </a:fld>
            <a:endParaRPr lang="de-DE" dirty="0"/>
          </a:p>
        </p:txBody>
      </p:sp>
      <p:sp>
        <p:nvSpPr>
          <p:cNvPr id="5" name="Textplatzhalter 4"/>
          <p:cNvSpPr>
            <a:spLocks noGrp="1"/>
          </p:cNvSpPr>
          <p:nvPr>
            <p:ph type="body" sz="quarter" idx="14"/>
          </p:nvPr>
        </p:nvSpPr>
        <p:spPr>
          <a:solidFill>
            <a:schemeClr val="accent2">
              <a:lumMod val="75000"/>
            </a:schemeClr>
          </a:solidFill>
        </p:spPr>
        <p:txBody>
          <a:bodyPr/>
          <a:lstStyle/>
          <a:p>
            <a:r>
              <a:rPr lang="de-DE" dirty="0"/>
              <a:t>Pfadfinden für alle</a:t>
            </a:r>
            <a:endParaRPr lang="de-DE" dirty="0">
              <a:hlinkClick r:id="rId6" action="ppaction://hlinksldjump"/>
            </a:endParaRPr>
          </a:p>
        </p:txBody>
      </p:sp>
      <p:sp>
        <p:nvSpPr>
          <p:cNvPr id="6" name="Textplatzhalter 5"/>
          <p:cNvSpPr>
            <a:spLocks noGrp="1"/>
          </p:cNvSpPr>
          <p:nvPr>
            <p:ph type="body" sz="quarter" idx="15"/>
          </p:nvPr>
        </p:nvSpPr>
        <p:spPr>
          <a:xfrm>
            <a:off x="457200" y="2204963"/>
            <a:ext cx="8229600" cy="503957"/>
          </a:xfrm>
          <a:solidFill>
            <a:schemeClr val="accent2">
              <a:lumMod val="75000"/>
            </a:schemeClr>
          </a:solidFill>
        </p:spPr>
        <p:txBody>
          <a:bodyPr/>
          <a:lstStyle/>
          <a:p>
            <a:r>
              <a:rPr lang="de-DE" dirty="0"/>
              <a:t>Pfadfinderinnen &amp; Pfadfinder mit Beeinträchtigungen</a:t>
            </a:r>
            <a:endParaRPr lang="de-DE" dirty="0">
              <a:hlinkClick r:id="rId2" action="ppaction://hlinksldjump"/>
            </a:endParaRPr>
          </a:p>
        </p:txBody>
      </p:sp>
      <p:sp>
        <p:nvSpPr>
          <p:cNvPr id="7" name="Textplatzhalter 6"/>
          <p:cNvSpPr>
            <a:spLocks noGrp="1"/>
          </p:cNvSpPr>
          <p:nvPr>
            <p:ph type="body" sz="quarter" idx="16"/>
          </p:nvPr>
        </p:nvSpPr>
        <p:spPr>
          <a:solidFill>
            <a:schemeClr val="accent2">
              <a:lumMod val="75000"/>
            </a:schemeClr>
          </a:solidFill>
        </p:spPr>
        <p:txBody>
          <a:bodyPr/>
          <a:lstStyle/>
          <a:p>
            <a:r>
              <a:rPr lang="de-DE" dirty="0"/>
              <a:t>Finanzielle Unterstützung</a:t>
            </a:r>
            <a:endParaRPr lang="de-DE" dirty="0">
              <a:hlinkClick r:id="rId7" action="ppaction://hlinksldjump"/>
            </a:endParaRPr>
          </a:p>
        </p:txBody>
      </p:sp>
      <p:sp>
        <p:nvSpPr>
          <p:cNvPr id="8" name="Textplatzhalter 7"/>
          <p:cNvSpPr>
            <a:spLocks noGrp="1"/>
          </p:cNvSpPr>
          <p:nvPr>
            <p:ph type="body" sz="quarter" idx="17"/>
          </p:nvPr>
        </p:nvSpPr>
        <p:spPr>
          <a:solidFill>
            <a:schemeClr val="accent2">
              <a:lumMod val="75000"/>
            </a:schemeClr>
          </a:solidFill>
        </p:spPr>
        <p:txBody>
          <a:bodyPr/>
          <a:lstStyle/>
          <a:p>
            <a:r>
              <a:rPr lang="de-DE" dirty="0"/>
              <a:t>Lernen voneinander</a:t>
            </a:r>
            <a:endParaRPr lang="de-DE" dirty="0">
              <a:hlinkClick r:id="rId3" action="ppaction://hlinksldjump"/>
            </a:endParaRPr>
          </a:p>
        </p:txBody>
      </p:sp>
      <p:sp>
        <p:nvSpPr>
          <p:cNvPr id="19" name="Textplatzhalter 8"/>
          <p:cNvSpPr>
            <a:spLocks noGrp="1"/>
          </p:cNvSpPr>
          <p:nvPr>
            <p:ph type="body" sz="quarter" idx="18"/>
          </p:nvPr>
        </p:nvSpPr>
        <p:spPr>
          <a:solidFill>
            <a:schemeClr val="accent2">
              <a:lumMod val="75000"/>
            </a:schemeClr>
          </a:solidFill>
        </p:spPr>
        <p:txBody>
          <a:bodyPr/>
          <a:lstStyle/>
          <a:p>
            <a:r>
              <a:rPr lang="de-DE" dirty="0"/>
              <a:t>Die gute Tat</a:t>
            </a:r>
            <a:endParaRPr lang="de-DE" dirty="0">
              <a:hlinkClick r:id="rId4" action="ppaction://hlinksldjump"/>
            </a:endParaRPr>
          </a:p>
        </p:txBody>
      </p:sp>
      <p:sp>
        <p:nvSpPr>
          <p:cNvPr id="20" name="Textplatzhalter 9"/>
          <p:cNvSpPr>
            <a:spLocks noGrp="1"/>
          </p:cNvSpPr>
          <p:nvPr>
            <p:ph type="body" sz="quarter" idx="19"/>
          </p:nvPr>
        </p:nvSpPr>
        <p:spPr>
          <a:solidFill>
            <a:schemeClr val="accent2">
              <a:lumMod val="75000"/>
            </a:schemeClr>
          </a:solidFill>
        </p:spPr>
        <p:txBody>
          <a:bodyPr/>
          <a:lstStyle/>
          <a:p>
            <a:r>
              <a:rPr lang="de-DE" dirty="0"/>
              <a:t>Checkliste</a:t>
            </a:r>
            <a:endParaRPr lang="de-DE" dirty="0">
              <a:hlinkClick r:id="rId5" action="ppaction://hlinksldjump"/>
            </a:endParaRPr>
          </a:p>
        </p:txBody>
      </p:sp>
      <p:sp>
        <p:nvSpPr>
          <p:cNvPr id="3" name="Fußzeilenplatzhalter 2"/>
          <p:cNvSpPr>
            <a:spLocks noGrp="1"/>
          </p:cNvSpPr>
          <p:nvPr>
            <p:ph type="ftr" sz="quarter" idx="3"/>
          </p:nvPr>
        </p:nvSpPr>
        <p:spPr/>
        <p:txBody>
          <a:bodyPr/>
          <a:lstStyle/>
          <a:p>
            <a:r>
              <a:rPr lang="de-DE" dirty="0"/>
              <a:t>Green Events – nachhaltige Veranstaltungen in der DPSG</a:t>
            </a:r>
          </a:p>
        </p:txBody>
      </p:sp>
      <p:sp>
        <p:nvSpPr>
          <p:cNvPr id="12" name="Textplatzhalter 11"/>
          <p:cNvSpPr>
            <a:spLocks noGrp="1"/>
          </p:cNvSpPr>
          <p:nvPr>
            <p:ph type="body" sz="quarter" idx="20"/>
          </p:nvPr>
        </p:nvSpPr>
        <p:spPr/>
        <p:txBody>
          <a:bodyPr>
            <a:normAutofit lnSpcReduction="10000"/>
          </a:bodyPr>
          <a:lstStyle/>
          <a:p>
            <a:r>
              <a:rPr lang="de-DE" dirty="0">
                <a:solidFill>
                  <a:schemeClr val="accent2">
                    <a:lumMod val="75000"/>
                  </a:schemeClr>
                </a:solidFill>
              </a:rPr>
              <a:t>Mehrzweckhalle</a:t>
            </a:r>
          </a:p>
        </p:txBody>
      </p:sp>
      <p:sp>
        <p:nvSpPr>
          <p:cNvPr id="11" name="Textplatzhalter 10"/>
          <p:cNvSpPr>
            <a:spLocks noGrp="1"/>
          </p:cNvSpPr>
          <p:nvPr>
            <p:ph type="body" sz="quarter" idx="21"/>
          </p:nvPr>
        </p:nvSpPr>
        <p:spPr/>
        <p:txBody>
          <a:bodyPr>
            <a:normAutofit/>
          </a:bodyPr>
          <a:lstStyle/>
          <a:p>
            <a:r>
              <a:rPr lang="de-DE" dirty="0">
                <a:solidFill>
                  <a:schemeClr val="accent2">
                    <a:lumMod val="75000"/>
                  </a:schemeClr>
                </a:solidFill>
              </a:rPr>
              <a:t>Soziale Aspekte</a:t>
            </a:r>
          </a:p>
        </p:txBody>
      </p:sp>
      <p:sp>
        <p:nvSpPr>
          <p:cNvPr id="13" name="Rechteck 12">
            <a:hlinkClick r:id="rId8" action="ppaction://hlinksldjump"/>
          </p:cNvPr>
          <p:cNvSpPr/>
          <p:nvPr/>
        </p:nvSpPr>
        <p:spPr>
          <a:xfrm>
            <a:off x="7020272" y="10837"/>
            <a:ext cx="2123728"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8" name="Rechteck 27">
            <a:hlinkClick r:id="rId5" action="ppaction://hlinksldjump"/>
          </p:cNvPr>
          <p:cNvSpPr/>
          <p:nvPr/>
        </p:nvSpPr>
        <p:spPr>
          <a:xfrm>
            <a:off x="357158" y="5143512"/>
            <a:ext cx="8358246"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hteck 22">
            <a:hlinkClick r:id="rId6" action="ppaction://hlinksldjump"/>
          </p:cNvPr>
          <p:cNvSpPr/>
          <p:nvPr/>
        </p:nvSpPr>
        <p:spPr>
          <a:xfrm>
            <a:off x="357158" y="1500174"/>
            <a:ext cx="8358246"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hlinkClick r:id="rId2" action="ppaction://hlinksldjump"/>
          </p:cNvPr>
          <p:cNvSpPr/>
          <p:nvPr/>
        </p:nvSpPr>
        <p:spPr>
          <a:xfrm>
            <a:off x="392877" y="2208854"/>
            <a:ext cx="8358246"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5" name="Rechteck 24">
            <a:hlinkClick r:id="rId7" action="ppaction://hlinksldjump"/>
          </p:cNvPr>
          <p:cNvSpPr/>
          <p:nvPr/>
        </p:nvSpPr>
        <p:spPr>
          <a:xfrm>
            <a:off x="357158" y="2928934"/>
            <a:ext cx="8358246"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hlinkClick r:id="rId3" action="ppaction://hlinksldjump"/>
          </p:cNvPr>
          <p:cNvSpPr/>
          <p:nvPr/>
        </p:nvSpPr>
        <p:spPr>
          <a:xfrm>
            <a:off x="357158" y="3643314"/>
            <a:ext cx="8358246"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hlinkClick r:id="rId4" action="ppaction://hlinksldjump"/>
          </p:cNvPr>
          <p:cNvSpPr/>
          <p:nvPr/>
        </p:nvSpPr>
        <p:spPr>
          <a:xfrm>
            <a:off x="357158" y="4429132"/>
            <a:ext cx="8358246"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9" name="Grafik 28">
            <a:hlinkClick r:id="rId8" action="ppaction://hlinksldjump"/>
            <a:extLst>
              <a:ext uri="{FF2B5EF4-FFF2-40B4-BE49-F238E27FC236}">
                <a16:creationId xmlns:a16="http://schemas.microsoft.com/office/drawing/2014/main" xmlns="" id="{7E6A216F-7DE5-45A7-BB6E-32F69CBE6840}"/>
              </a:ext>
            </a:extLst>
          </p:cNvPr>
          <p:cNvPicPr>
            <a:picLocks noChangeAspect="1"/>
          </p:cNvPicPr>
          <p:nvPr/>
        </p:nvPicPr>
        <p:blipFill rotWithShape="1">
          <a:blip r:embed="rId9" cstate="print">
            <a:clrChange>
              <a:clrFrom>
                <a:srgbClr val="F0F0F0"/>
              </a:clrFrom>
              <a:clrTo>
                <a:srgbClr val="F0F0F0">
                  <a:alpha val="0"/>
                </a:srgbClr>
              </a:clrTo>
            </a:clrChange>
            <a:extLst>
              <a:ext uri="{28A0092B-C50C-407E-A947-70E740481C1C}">
                <a14:useLocalDpi xmlns:a14="http://schemas.microsoft.com/office/drawing/2010/main" val="0"/>
              </a:ext>
            </a:extLst>
          </a:blip>
          <a:srcRect l="23195" t="24800" r="23750" b="24800"/>
          <a:stretch/>
        </p:blipFill>
        <p:spPr>
          <a:xfrm>
            <a:off x="7026134" y="6178482"/>
            <a:ext cx="668347" cy="634894"/>
          </a:xfrm>
          <a:prstGeom prst="rect">
            <a:avLst/>
          </a:prstGeom>
        </p:spPr>
      </p:pic>
    </p:spTree>
    <p:extLst>
      <p:ext uri="{BB962C8B-B14F-4D97-AF65-F5344CB8AC3E}">
        <p14:creationId xmlns:p14="http://schemas.microsoft.com/office/powerpoint/2010/main" val="8305678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457200" y="1988842"/>
            <a:ext cx="8229600" cy="3744414"/>
          </a:xfrm>
        </p:spPr>
        <p:txBody>
          <a:bodyPr/>
          <a:lstStyle/>
          <a:p>
            <a:pPr marL="285750" indent="-285750">
              <a:spcAft>
                <a:spcPts val="600"/>
              </a:spcAft>
              <a:buFontTx/>
              <a:buChar char="-"/>
            </a:pPr>
            <a:r>
              <a:rPr lang="de-DE" sz="1800" dirty="0"/>
              <a:t>Wir möchten allen Kindern, Jugendlichen, Leiterinnen und Leitern Pfadfinden ermöglichen.</a:t>
            </a:r>
          </a:p>
          <a:p>
            <a:pPr marL="285750" indent="-285750">
              <a:spcAft>
                <a:spcPts val="600"/>
              </a:spcAft>
              <a:buFontTx/>
              <a:buChar char="-"/>
            </a:pPr>
            <a:r>
              <a:rPr lang="de-DE" sz="1800" dirty="0"/>
              <a:t>Der Gedanke der </a:t>
            </a:r>
            <a:r>
              <a:rPr lang="de-DE" sz="1800" dirty="0">
                <a:hlinkClick r:id="rId2"/>
              </a:rPr>
              <a:t>Inklusion</a:t>
            </a:r>
            <a:r>
              <a:rPr lang="de-DE" sz="1800" dirty="0"/>
              <a:t> ist hierbei ein wesentliches Merkmal. Er beschreibt, dass in der Gesellschaft jeder Mensch akzeptiert wird und gleichberechtigt und selbstbestimmt an dieser Gesellschaft teilhaben kann – unabhängig von Geschlecht, Alter oder Herkunft, von Religionszugehörigkeit oder Bildung, von eventuellen Behinderungen oder sonstigen individuellen Merkmalen. </a:t>
            </a:r>
          </a:p>
          <a:p>
            <a:pPr marL="285750" indent="-285750">
              <a:spcAft>
                <a:spcPts val="600"/>
              </a:spcAft>
              <a:buFontTx/>
              <a:buChar char="-"/>
            </a:pPr>
            <a:r>
              <a:rPr lang="de-DE" sz="1800" dirty="0"/>
              <a:t>Arbeitshilfen zum Thema Inklusion und des toleranten Miteinanders findet ihr auf Homepage der </a:t>
            </a:r>
            <a:r>
              <a:rPr lang="de-DE" sz="1800" dirty="0">
                <a:hlinkClick r:id="rId3"/>
              </a:rPr>
              <a:t>DPSG</a:t>
            </a:r>
            <a:r>
              <a:rPr lang="de-DE" sz="1800" dirty="0"/>
              <a:t> und in der Leiterausbildung im </a:t>
            </a:r>
            <a:r>
              <a:rPr lang="de-DE" sz="1800" dirty="0">
                <a:hlinkClick r:id="rId4"/>
              </a:rPr>
              <a:t>Modul 2a</a:t>
            </a:r>
            <a:r>
              <a:rPr lang="de-DE" sz="1800" dirty="0"/>
              <a:t>.</a:t>
            </a:r>
            <a:endParaRPr lang="de-DE" sz="1800" dirty="0">
              <a:solidFill>
                <a:srgbClr val="FF0000"/>
              </a:solidFill>
            </a:endParaRPr>
          </a:p>
          <a:p>
            <a:pPr marL="285750" indent="-285750">
              <a:spcAft>
                <a:spcPts val="600"/>
              </a:spcAft>
              <a:buFontTx/>
              <a:buChar char="-"/>
            </a:pPr>
            <a:r>
              <a:rPr lang="de-DE" sz="1800" dirty="0"/>
              <a:t>Bei den Fragen zur Unterstützung von geflüchteten Menschen in eurem Stamm</a:t>
            </a:r>
            <a:r>
              <a:rPr sz="1800" dirty="0"/>
              <a:t> gibt es</a:t>
            </a:r>
            <a:r>
              <a:rPr lang="de-DE" sz="1800" dirty="0"/>
              <a:t> Material </a:t>
            </a:r>
            <a:r>
              <a:rPr sz="1800" dirty="0"/>
              <a:t>bei der </a:t>
            </a:r>
            <a:r>
              <a:rPr sz="1800" dirty="0">
                <a:hlinkClick r:id="rId5"/>
              </a:rPr>
              <a:t>AG fremdenfreundlich</a:t>
            </a:r>
            <a:r>
              <a:rPr sz="1800" dirty="0"/>
              <a:t>, unter der </a:t>
            </a:r>
            <a:r>
              <a:rPr sz="1800" dirty="0">
                <a:hlinkClick r:id="rId6"/>
              </a:rPr>
              <a:t>Jahresaktion 2015</a:t>
            </a:r>
            <a:r>
              <a:rPr sz="1800" dirty="0"/>
              <a:t> und unter dem Thema </a:t>
            </a:r>
            <a:r>
              <a:rPr sz="1800" dirty="0">
                <a:hlinkClick r:id="rId7"/>
              </a:rPr>
              <a:t>Pfadfinden mit und für geflüchtete Menschen</a:t>
            </a:r>
            <a:r>
              <a:rPr lang="de-DE" sz="1800" dirty="0"/>
              <a:t>. </a:t>
            </a:r>
          </a:p>
        </p:txBody>
      </p:sp>
      <p:sp>
        <p:nvSpPr>
          <p:cNvPr id="3" name="Datumsplatzhalter 2"/>
          <p:cNvSpPr>
            <a:spLocks noGrp="1"/>
          </p:cNvSpPr>
          <p:nvPr>
            <p:ph type="dt" sz="half" idx="10"/>
          </p:nvPr>
        </p:nvSpPr>
        <p:spPr/>
        <p:txBody>
          <a:bodyPr/>
          <a:lstStyle/>
          <a:p>
            <a:fld id="{E2D27354-1F04-48E6-8B64-48915C363DAD}" type="datetime1">
              <a:rPr lang="de-DE" smtClean="0"/>
              <a:pPr/>
              <a:t>22.02.2018</a:t>
            </a:fld>
            <a:endParaRPr lang="de-DE" dirty="0"/>
          </a:p>
        </p:txBody>
      </p:sp>
      <p:sp>
        <p:nvSpPr>
          <p:cNvPr id="5" name="Foliennummernplatzhalter 4"/>
          <p:cNvSpPr>
            <a:spLocks noGrp="1"/>
          </p:cNvSpPr>
          <p:nvPr>
            <p:ph type="sldNum" sz="quarter" idx="12"/>
          </p:nvPr>
        </p:nvSpPr>
        <p:spPr/>
        <p:txBody>
          <a:bodyPr/>
          <a:lstStyle/>
          <a:p>
            <a:fld id="{6C6AE60A-B69C-4790-82F7-3882EDF23186}" type="slidenum">
              <a:rPr lang="de-DE" smtClean="0"/>
              <a:pPr/>
              <a:t>16</a:t>
            </a:fld>
            <a:endParaRPr lang="de-DE" dirty="0"/>
          </a:p>
        </p:txBody>
      </p:sp>
      <p:sp>
        <p:nvSpPr>
          <p:cNvPr id="6" name="Inhaltsplatzhalter 5"/>
          <p:cNvSpPr>
            <a:spLocks noGrp="1"/>
          </p:cNvSpPr>
          <p:nvPr>
            <p:ph idx="16"/>
          </p:nvPr>
        </p:nvSpPr>
        <p:spPr>
          <a:prstGeom prst="rect">
            <a:avLst/>
          </a:prstGeom>
        </p:spPr>
        <p:txBody>
          <a:bodyPr/>
          <a:lstStyle/>
          <a:p>
            <a:r>
              <a:rPr lang="de-DE" dirty="0">
                <a:solidFill>
                  <a:schemeClr val="accent2">
                    <a:lumMod val="75000"/>
                  </a:schemeClr>
                </a:solidFill>
              </a:rPr>
              <a:t>Pfadfinden für Alle</a:t>
            </a:r>
          </a:p>
        </p:txBody>
      </p:sp>
      <p:sp>
        <p:nvSpPr>
          <p:cNvPr id="7" name="Textplatzhalter 6"/>
          <p:cNvSpPr>
            <a:spLocks noGrp="1"/>
          </p:cNvSpPr>
          <p:nvPr>
            <p:ph type="body" sz="quarter" idx="14"/>
          </p:nvPr>
        </p:nvSpPr>
        <p:spPr/>
        <p:txBody>
          <a:bodyPr>
            <a:normAutofit lnSpcReduction="10000"/>
          </a:bodyPr>
          <a:lstStyle/>
          <a:p>
            <a:r>
              <a:rPr lang="de-DE" dirty="0">
                <a:solidFill>
                  <a:schemeClr val="accent2">
                    <a:lumMod val="75000"/>
                  </a:schemeClr>
                </a:solidFill>
              </a:rPr>
              <a:t>Mehrzweckhalle</a:t>
            </a:r>
          </a:p>
        </p:txBody>
      </p:sp>
      <p:sp>
        <p:nvSpPr>
          <p:cNvPr id="8" name="Textplatzhalter 7"/>
          <p:cNvSpPr>
            <a:spLocks noGrp="1"/>
          </p:cNvSpPr>
          <p:nvPr>
            <p:ph type="body" sz="quarter" idx="20"/>
          </p:nvPr>
        </p:nvSpPr>
        <p:spPr/>
        <p:txBody>
          <a:bodyPr/>
          <a:lstStyle/>
          <a:p>
            <a:r>
              <a:rPr lang="de-DE" dirty="0">
                <a:solidFill>
                  <a:schemeClr val="accent2">
                    <a:lumMod val="75000"/>
                  </a:schemeClr>
                </a:solidFill>
              </a:rPr>
              <a:t>Soziale Aspekte</a:t>
            </a:r>
          </a:p>
        </p:txBody>
      </p:sp>
      <p:sp>
        <p:nvSpPr>
          <p:cNvPr id="4" name="Fußzeilenplatzhalter 3"/>
          <p:cNvSpPr>
            <a:spLocks noGrp="1"/>
          </p:cNvSpPr>
          <p:nvPr>
            <p:ph type="ftr" sz="quarter" idx="3"/>
          </p:nvPr>
        </p:nvSpPr>
        <p:spPr/>
        <p:txBody>
          <a:bodyPr/>
          <a:lstStyle/>
          <a:p>
            <a:r>
              <a:rPr lang="de-DE" dirty="0"/>
              <a:t>Green Events – nachhaltige Veranstaltungen in der DPSG</a:t>
            </a:r>
          </a:p>
        </p:txBody>
      </p:sp>
      <p:sp>
        <p:nvSpPr>
          <p:cNvPr id="9" name="Rechteck 8">
            <a:hlinkClick r:id="rId8" action="ppaction://hlinksldjump"/>
          </p:cNvPr>
          <p:cNvSpPr/>
          <p:nvPr/>
        </p:nvSpPr>
        <p:spPr>
          <a:xfrm>
            <a:off x="7020272" y="10837"/>
            <a:ext cx="2123728"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0" name="Rechteck 9">
            <a:hlinkClick r:id="rId9" action="ppaction://hlinksldjump"/>
          </p:cNvPr>
          <p:cNvSpPr/>
          <p:nvPr/>
        </p:nvSpPr>
        <p:spPr>
          <a:xfrm>
            <a:off x="35496" y="10837"/>
            <a:ext cx="3456384"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1" name="Rechteck 10">
            <a:hlinkClick r:id="rId9" action="ppaction://hlinksldjump"/>
          </p:cNvPr>
          <p:cNvSpPr/>
          <p:nvPr/>
        </p:nvSpPr>
        <p:spPr>
          <a:xfrm>
            <a:off x="35496" y="44624"/>
            <a:ext cx="3456384"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accent2">
                  <a:lumMod val="75000"/>
                </a:schemeClr>
              </a:solidFill>
            </a:endParaRPr>
          </a:p>
        </p:txBody>
      </p:sp>
      <p:pic>
        <p:nvPicPr>
          <p:cNvPr id="13" name="Grafik 12">
            <a:hlinkClick r:id="rId9" action="ppaction://hlinksldjump"/>
            <a:extLst>
              <a:ext uri="{FF2B5EF4-FFF2-40B4-BE49-F238E27FC236}">
                <a16:creationId xmlns:a16="http://schemas.microsoft.com/office/drawing/2014/main" xmlns="" id="{59DD4BA8-09E1-4877-B639-922CA5897180}"/>
              </a:ext>
            </a:extLst>
          </p:cNvPr>
          <p:cNvPicPr>
            <a:picLocks noChangeAspect="1"/>
          </p:cNvPicPr>
          <p:nvPr/>
        </p:nvPicPr>
        <p:blipFill rotWithShape="1">
          <a:blip r:embed="rId10" cstate="print">
            <a:clrChange>
              <a:clrFrom>
                <a:srgbClr val="F0F0F0"/>
              </a:clrFrom>
              <a:clrTo>
                <a:srgbClr val="F0F0F0">
                  <a:alpha val="0"/>
                </a:srgbClr>
              </a:clrTo>
            </a:clrChange>
            <a:extLst>
              <a:ext uri="{28A0092B-C50C-407E-A947-70E740481C1C}">
                <a14:useLocalDpi xmlns:a14="http://schemas.microsoft.com/office/drawing/2010/main" val="0"/>
              </a:ext>
            </a:extLst>
          </a:blip>
          <a:srcRect l="23195" t="24800" r="23750" b="24800"/>
          <a:stretch/>
        </p:blipFill>
        <p:spPr>
          <a:xfrm>
            <a:off x="7026134" y="6178482"/>
            <a:ext cx="668347" cy="634894"/>
          </a:xfrm>
          <a:prstGeom prst="rect">
            <a:avLst/>
          </a:prstGeom>
        </p:spPr>
      </p:pic>
    </p:spTree>
    <p:extLst>
      <p:ext uri="{BB962C8B-B14F-4D97-AF65-F5344CB8AC3E}">
        <p14:creationId xmlns:p14="http://schemas.microsoft.com/office/powerpoint/2010/main" val="27533099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5"/>
          <p:cNvSpPr>
            <a:spLocks noGrp="1"/>
          </p:cNvSpPr>
          <p:nvPr>
            <p:ph idx="16"/>
          </p:nvPr>
        </p:nvSpPr>
        <p:spPr/>
        <p:txBody>
          <a:bodyPr/>
          <a:lstStyle/>
          <a:p>
            <a:r>
              <a:rPr lang="de-DE" dirty="0">
                <a:solidFill>
                  <a:schemeClr val="accent2">
                    <a:lumMod val="75000"/>
                  </a:schemeClr>
                </a:solidFill>
              </a:rPr>
              <a:t>Pfadfinderinnen </a:t>
            </a:r>
            <a:r>
              <a:rPr lang="de-DE" dirty="0"/>
              <a:t>&amp;</a:t>
            </a:r>
            <a:r>
              <a:rPr lang="de-DE" dirty="0">
                <a:solidFill>
                  <a:schemeClr val="accent2">
                    <a:lumMod val="75000"/>
                  </a:schemeClr>
                </a:solidFill>
              </a:rPr>
              <a:t> Pfadfinder mit Beeinträchtigungen</a:t>
            </a:r>
          </a:p>
        </p:txBody>
      </p:sp>
      <p:sp>
        <p:nvSpPr>
          <p:cNvPr id="2" name="Inhaltsplatzhalter 1"/>
          <p:cNvSpPr>
            <a:spLocks noGrp="1"/>
          </p:cNvSpPr>
          <p:nvPr>
            <p:ph idx="1"/>
          </p:nvPr>
        </p:nvSpPr>
        <p:spPr/>
        <p:txBody>
          <a:bodyPr/>
          <a:lstStyle/>
          <a:p>
            <a:pPr marL="285750" lvl="0" indent="-285750">
              <a:spcAft>
                <a:spcPts val="600"/>
              </a:spcAft>
              <a:buFontTx/>
              <a:buChar char="-"/>
            </a:pPr>
            <a:r>
              <a:rPr lang="de-DE" sz="1800" dirty="0"/>
              <a:t>Um Pfadfinderinnen und Pfadfinder mit einer körperlichen, geistigen oder psychischen Beeinträchtigung zu unterstützen und eine Teilnahme zu ermöglichen, ist ein Gespräch mit Ihnen und/oder deren Eltern wichtig. Ziel ist es, herauszufinden, worauf ihr achten müsst und wie ihr eine gleichberechtigte Teilhabe an eurer Veranstaltung ermöglichen könnt.</a:t>
            </a:r>
          </a:p>
          <a:p>
            <a:pPr marL="285750" lvl="0" indent="-285750">
              <a:spcAft>
                <a:spcPts val="600"/>
              </a:spcAft>
              <a:buFontTx/>
              <a:buChar char="-"/>
            </a:pPr>
            <a:r>
              <a:rPr lang="de-DE" sz="1800" dirty="0"/>
              <a:t>Um Verständnis für Beeinträchtigungsformen und mögliche Herausforderungen zu entwickeln, bietet die LeiterInnen-Ausbildung der DPSG eine wichtige Unterstützung. </a:t>
            </a:r>
          </a:p>
          <a:p>
            <a:pPr marL="285750" lvl="0" indent="-285750">
              <a:spcAft>
                <a:spcPts val="600"/>
              </a:spcAft>
              <a:buFontTx/>
              <a:buChar char="-"/>
            </a:pPr>
            <a:r>
              <a:rPr lang="de-DE" sz="1800" dirty="0"/>
              <a:t>Darüber hinaus gibt es Unterstützung durch den </a:t>
            </a:r>
            <a:r>
              <a:rPr lang="de-DE" sz="1800" dirty="0">
                <a:hlinkClick r:id="rId2"/>
              </a:rPr>
              <a:t>Bundesarbeitskreis Behindertenarbeit</a:t>
            </a:r>
            <a:r>
              <a:rPr sz="1800" dirty="0">
                <a:hlinkClick r:id="rId2"/>
              </a:rPr>
              <a:t> </a:t>
            </a:r>
            <a:r>
              <a:rPr sz="1800" dirty="0"/>
              <a:t>um durch Sinnesspiele selbst Beeinträchtigungen zu erfahren und um Menschen mit Beeinträchtigungen in den Alltag mit einzubeziehen.</a:t>
            </a:r>
            <a:endParaRPr lang="de-DE" sz="1800" dirty="0">
              <a:solidFill>
                <a:srgbClr val="FF0000"/>
              </a:solidFill>
            </a:endParaRPr>
          </a:p>
          <a:p>
            <a:pPr marL="285750" lvl="0" indent="-285750">
              <a:buFontTx/>
              <a:buChar char="-"/>
            </a:pPr>
            <a:endParaRPr lang="de-DE" sz="1800" dirty="0"/>
          </a:p>
        </p:txBody>
      </p:sp>
      <p:sp>
        <p:nvSpPr>
          <p:cNvPr id="3" name="Datumsplatzhalter 2"/>
          <p:cNvSpPr>
            <a:spLocks noGrp="1"/>
          </p:cNvSpPr>
          <p:nvPr>
            <p:ph type="dt" sz="half" idx="10"/>
          </p:nvPr>
        </p:nvSpPr>
        <p:spPr/>
        <p:txBody>
          <a:bodyPr/>
          <a:lstStyle/>
          <a:p>
            <a:fld id="{2027CC26-64DE-401C-AE33-7D27D2BA798F}" type="datetime1">
              <a:rPr lang="de-DE" smtClean="0"/>
              <a:pPr/>
              <a:t>22.02.2018</a:t>
            </a:fld>
            <a:endParaRPr lang="de-DE" dirty="0"/>
          </a:p>
        </p:txBody>
      </p:sp>
      <p:sp>
        <p:nvSpPr>
          <p:cNvPr id="5" name="Foliennummernplatzhalter 4"/>
          <p:cNvSpPr>
            <a:spLocks noGrp="1"/>
          </p:cNvSpPr>
          <p:nvPr>
            <p:ph type="sldNum" sz="quarter" idx="12"/>
          </p:nvPr>
        </p:nvSpPr>
        <p:spPr/>
        <p:txBody>
          <a:bodyPr/>
          <a:lstStyle/>
          <a:p>
            <a:fld id="{6C6AE60A-B69C-4790-82F7-3882EDF23186}" type="slidenum">
              <a:rPr lang="de-DE" smtClean="0"/>
              <a:pPr/>
              <a:t>17</a:t>
            </a:fld>
            <a:endParaRPr lang="de-DE" dirty="0"/>
          </a:p>
        </p:txBody>
      </p:sp>
      <p:sp>
        <p:nvSpPr>
          <p:cNvPr id="7" name="Textplatzhalter 6"/>
          <p:cNvSpPr>
            <a:spLocks noGrp="1"/>
          </p:cNvSpPr>
          <p:nvPr>
            <p:ph type="body" sz="quarter" idx="14"/>
          </p:nvPr>
        </p:nvSpPr>
        <p:spPr/>
        <p:txBody>
          <a:bodyPr>
            <a:normAutofit lnSpcReduction="10000"/>
          </a:bodyPr>
          <a:lstStyle/>
          <a:p>
            <a:r>
              <a:rPr lang="de-DE" dirty="0">
                <a:solidFill>
                  <a:schemeClr val="accent2">
                    <a:lumMod val="75000"/>
                  </a:schemeClr>
                </a:solidFill>
              </a:rPr>
              <a:t>Mehrzweckhalle</a:t>
            </a:r>
          </a:p>
        </p:txBody>
      </p:sp>
      <p:sp>
        <p:nvSpPr>
          <p:cNvPr id="8" name="Textplatzhalter 7"/>
          <p:cNvSpPr>
            <a:spLocks noGrp="1"/>
          </p:cNvSpPr>
          <p:nvPr>
            <p:ph type="body" sz="quarter" idx="20"/>
          </p:nvPr>
        </p:nvSpPr>
        <p:spPr/>
        <p:txBody>
          <a:bodyPr/>
          <a:lstStyle/>
          <a:p>
            <a:r>
              <a:rPr lang="de-DE" dirty="0">
                <a:solidFill>
                  <a:schemeClr val="accent2">
                    <a:lumMod val="75000"/>
                  </a:schemeClr>
                </a:solidFill>
              </a:rPr>
              <a:t>Soziale Aspekte</a:t>
            </a:r>
          </a:p>
        </p:txBody>
      </p:sp>
      <p:sp>
        <p:nvSpPr>
          <p:cNvPr id="4" name="Fußzeilenplatzhalter 3"/>
          <p:cNvSpPr>
            <a:spLocks noGrp="1"/>
          </p:cNvSpPr>
          <p:nvPr>
            <p:ph type="ftr" sz="quarter" idx="3"/>
          </p:nvPr>
        </p:nvSpPr>
        <p:spPr/>
        <p:txBody>
          <a:bodyPr/>
          <a:lstStyle/>
          <a:p>
            <a:r>
              <a:rPr lang="de-DE" dirty="0"/>
              <a:t>Green Events – nachhaltige Veranstaltungen in der DPSG</a:t>
            </a:r>
          </a:p>
        </p:txBody>
      </p:sp>
      <p:sp>
        <p:nvSpPr>
          <p:cNvPr id="9" name="Rechteck 8">
            <a:hlinkClick r:id="rId3" action="ppaction://hlinksldjump"/>
          </p:cNvPr>
          <p:cNvSpPr/>
          <p:nvPr/>
        </p:nvSpPr>
        <p:spPr>
          <a:xfrm>
            <a:off x="7020272" y="10837"/>
            <a:ext cx="2123728"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0" name="Rechteck 9">
            <a:hlinkClick r:id="rId4" action="ppaction://hlinksldjump"/>
          </p:cNvPr>
          <p:cNvSpPr/>
          <p:nvPr/>
        </p:nvSpPr>
        <p:spPr>
          <a:xfrm>
            <a:off x="35496" y="10837"/>
            <a:ext cx="3456384"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1" name="Grafik 10">
            <a:hlinkClick r:id="rId4" action="ppaction://hlinksldjump"/>
            <a:extLst>
              <a:ext uri="{FF2B5EF4-FFF2-40B4-BE49-F238E27FC236}">
                <a16:creationId xmlns:a16="http://schemas.microsoft.com/office/drawing/2014/main" xmlns="" id="{F179BF42-BEA3-437A-9F9C-3E96559677E7}"/>
              </a:ext>
            </a:extLst>
          </p:cNvPr>
          <p:cNvPicPr>
            <a:picLocks noChangeAspect="1"/>
          </p:cNvPicPr>
          <p:nvPr/>
        </p:nvPicPr>
        <p:blipFill rotWithShape="1">
          <a:blip r:embed="rId5" cstate="print">
            <a:clrChange>
              <a:clrFrom>
                <a:srgbClr val="F0F0F0"/>
              </a:clrFrom>
              <a:clrTo>
                <a:srgbClr val="F0F0F0">
                  <a:alpha val="0"/>
                </a:srgbClr>
              </a:clrTo>
            </a:clrChange>
            <a:extLst>
              <a:ext uri="{28A0092B-C50C-407E-A947-70E740481C1C}">
                <a14:useLocalDpi xmlns:a14="http://schemas.microsoft.com/office/drawing/2010/main" val="0"/>
              </a:ext>
            </a:extLst>
          </a:blip>
          <a:srcRect l="23195" t="24800" r="23750" b="24800"/>
          <a:stretch/>
        </p:blipFill>
        <p:spPr>
          <a:xfrm>
            <a:off x="7026134" y="6178482"/>
            <a:ext cx="668347" cy="634894"/>
          </a:xfrm>
          <a:prstGeom prst="rect">
            <a:avLst/>
          </a:prstGeom>
        </p:spPr>
      </p:pic>
    </p:spTree>
    <p:extLst>
      <p:ext uri="{BB962C8B-B14F-4D97-AF65-F5344CB8AC3E}">
        <p14:creationId xmlns:p14="http://schemas.microsoft.com/office/powerpoint/2010/main" val="123639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p:cNvSpPr>
            <a:spLocks noGrp="1"/>
          </p:cNvSpPr>
          <p:nvPr>
            <p:ph idx="16"/>
          </p:nvPr>
        </p:nvSpPr>
        <p:spPr/>
        <p:txBody>
          <a:bodyPr/>
          <a:lstStyle/>
          <a:p>
            <a:r>
              <a:rPr lang="de-DE" dirty="0">
                <a:solidFill>
                  <a:schemeClr val="accent2">
                    <a:lumMod val="75000"/>
                  </a:schemeClr>
                </a:solidFill>
              </a:rPr>
              <a:t>Finanzielle Unterstützung</a:t>
            </a:r>
          </a:p>
        </p:txBody>
      </p:sp>
      <p:sp>
        <p:nvSpPr>
          <p:cNvPr id="2" name="Inhaltsplatzhalter 1"/>
          <p:cNvSpPr>
            <a:spLocks noGrp="1"/>
          </p:cNvSpPr>
          <p:nvPr>
            <p:ph idx="1"/>
          </p:nvPr>
        </p:nvSpPr>
        <p:spPr>
          <a:xfrm>
            <a:off x="457200" y="1916832"/>
            <a:ext cx="8229600" cy="3733873"/>
          </a:xfrm>
        </p:spPr>
        <p:txBody>
          <a:bodyPr/>
          <a:lstStyle/>
          <a:p>
            <a:pPr marL="285750" indent="-285750">
              <a:spcAft>
                <a:spcPts val="600"/>
              </a:spcAft>
              <a:buFontTx/>
              <a:buChar char="-"/>
            </a:pPr>
            <a:r>
              <a:rPr lang="de-DE" sz="1750" dirty="0"/>
              <a:t>Durch unterschiedliche Faktoren von Green Events steigen ggf. die Kosten. Trotzdem sollte ein nachhaltiges Lager für alle Pfadfinderinnen und Pfadfinder finanzierbar sein. In manchen Diözesanverbänden gibt es den sogenannten „</a:t>
            </a:r>
            <a:r>
              <a:rPr lang="de-DE" sz="1750" dirty="0">
                <a:hlinkClick r:id="rId2"/>
              </a:rPr>
              <a:t>Öko-Euro</a:t>
            </a:r>
            <a:r>
              <a:rPr lang="de-DE" sz="1750" dirty="0"/>
              <a:t>“, der euch bei der Finanzierung eurer nachhaltigen Veranstaltung hilft.</a:t>
            </a:r>
          </a:p>
          <a:p>
            <a:pPr marL="285750" indent="-285750">
              <a:spcAft>
                <a:spcPts val="600"/>
              </a:spcAft>
              <a:buFontTx/>
              <a:buChar char="-"/>
            </a:pPr>
            <a:r>
              <a:rPr lang="de-DE" sz="1750" dirty="0"/>
              <a:t>Es gibt </a:t>
            </a:r>
            <a:r>
              <a:rPr sz="1750" dirty="0"/>
              <a:t>immer Möglichkeit</a:t>
            </a:r>
            <a:r>
              <a:rPr lang="de-DE" sz="1750" dirty="0"/>
              <a:t>en</a:t>
            </a:r>
            <a:r>
              <a:rPr sz="1750" dirty="0"/>
              <a:t> über den Stamm und/oder </a:t>
            </a:r>
            <a:r>
              <a:rPr lang="de-DE" sz="1750" dirty="0"/>
              <a:t>über </a:t>
            </a:r>
            <a:r>
              <a:rPr sz="1750" dirty="0"/>
              <a:t>die Gemeinde (Pastor ansprechen) um finanzielle Unterstützung zu bitten. Auch die </a:t>
            </a:r>
            <a:r>
              <a:rPr lang="de-DE" sz="1750" dirty="0">
                <a:hlinkClick r:id="rId3"/>
              </a:rPr>
              <a:t>Stiftung Deutsche Pfadfinderschaft Sankt Georg</a:t>
            </a:r>
            <a:r>
              <a:rPr lang="de-DE" sz="1750" dirty="0"/>
              <a:t> </a:t>
            </a:r>
            <a:r>
              <a:rPr sz="1750" dirty="0"/>
              <a:t>kann hier durch eine Förderung helfen (Antragsfristen beachten).</a:t>
            </a:r>
            <a:r>
              <a:rPr lang="de-DE" sz="1750" dirty="0"/>
              <a:t> Ebenfalls gibt es noch den Stadt- oder Kreisjugendring sowie den BDKJ bei denen ihr um finanzielle Unterstützung bitten könnt.</a:t>
            </a:r>
          </a:p>
          <a:p>
            <a:pPr marL="285750" indent="-285750">
              <a:spcAft>
                <a:spcPts val="600"/>
              </a:spcAft>
              <a:buFontTx/>
              <a:buChar char="-"/>
            </a:pPr>
            <a:r>
              <a:rPr lang="de-DE" sz="1750" dirty="0"/>
              <a:t>Steigen die Kosten für die Teilnehmenden könnt ihr z.B. Spendenaktionen durchführen. Eine moderne Methode der Spendenaktion ist das </a:t>
            </a:r>
            <a:r>
              <a:rPr sz="1750" dirty="0">
                <a:hlinkClick r:id="rId4"/>
              </a:rPr>
              <a:t>Crowdfunding</a:t>
            </a:r>
            <a:r>
              <a:rPr sz="1750" dirty="0"/>
              <a:t>. </a:t>
            </a:r>
          </a:p>
          <a:p>
            <a:pPr marL="285750" lvl="0" indent="-285750">
              <a:spcAft>
                <a:spcPts val="600"/>
              </a:spcAft>
              <a:buFontTx/>
              <a:buChar char="-"/>
            </a:pPr>
            <a:r>
              <a:rPr lang="de-DE" sz="1750" dirty="0"/>
              <a:t>Lokale Unternehmen mit sozialen Beweggründen oder auch gemeinnützige Organisationen können euch ebenfalls beim Einkauf von Lebensmitteln oder Material unterstützen.</a:t>
            </a:r>
          </a:p>
          <a:p>
            <a:pPr marL="285750" indent="-285750">
              <a:spcAft>
                <a:spcPts val="600"/>
              </a:spcAft>
              <a:buFontTx/>
              <a:buChar char="-"/>
            </a:pPr>
            <a:endParaRPr lang="de-DE" sz="1750" dirty="0">
              <a:solidFill>
                <a:srgbClr val="FF0000"/>
              </a:solidFill>
            </a:endParaRPr>
          </a:p>
          <a:p>
            <a:endParaRPr lang="de-DE" sz="1750" dirty="0"/>
          </a:p>
        </p:txBody>
      </p:sp>
      <p:sp>
        <p:nvSpPr>
          <p:cNvPr id="3" name="Datumsplatzhalter 2"/>
          <p:cNvSpPr>
            <a:spLocks noGrp="1"/>
          </p:cNvSpPr>
          <p:nvPr>
            <p:ph type="dt" sz="half" idx="10"/>
          </p:nvPr>
        </p:nvSpPr>
        <p:spPr/>
        <p:txBody>
          <a:bodyPr/>
          <a:lstStyle/>
          <a:p>
            <a:fld id="{F25435F0-BA0E-4B5A-A50D-11B9CEF7E1EC}" type="datetime1">
              <a:rPr lang="de-DE" smtClean="0"/>
              <a:pPr/>
              <a:t>22.02.2018</a:t>
            </a:fld>
            <a:endParaRPr lang="de-DE" dirty="0"/>
          </a:p>
        </p:txBody>
      </p:sp>
      <p:sp>
        <p:nvSpPr>
          <p:cNvPr id="4" name="Foliennummernplatzhalter 3"/>
          <p:cNvSpPr>
            <a:spLocks noGrp="1"/>
          </p:cNvSpPr>
          <p:nvPr>
            <p:ph type="sldNum" sz="quarter" idx="12"/>
          </p:nvPr>
        </p:nvSpPr>
        <p:spPr/>
        <p:txBody>
          <a:bodyPr/>
          <a:lstStyle/>
          <a:p>
            <a:fld id="{6C6AE60A-B69C-4790-82F7-3882EDF23186}" type="slidenum">
              <a:rPr lang="de-DE" smtClean="0"/>
              <a:pPr/>
              <a:t>18</a:t>
            </a:fld>
            <a:endParaRPr lang="de-DE" dirty="0"/>
          </a:p>
        </p:txBody>
      </p:sp>
      <p:sp>
        <p:nvSpPr>
          <p:cNvPr id="6" name="Textplatzhalter 5"/>
          <p:cNvSpPr>
            <a:spLocks noGrp="1"/>
          </p:cNvSpPr>
          <p:nvPr>
            <p:ph type="body" sz="quarter" idx="14"/>
          </p:nvPr>
        </p:nvSpPr>
        <p:spPr/>
        <p:txBody>
          <a:bodyPr>
            <a:normAutofit lnSpcReduction="10000"/>
          </a:bodyPr>
          <a:lstStyle/>
          <a:p>
            <a:r>
              <a:rPr lang="de-DE" dirty="0">
                <a:solidFill>
                  <a:schemeClr val="accent2">
                    <a:lumMod val="75000"/>
                  </a:schemeClr>
                </a:solidFill>
              </a:rPr>
              <a:t>Mehrzweckhalle</a:t>
            </a:r>
          </a:p>
        </p:txBody>
      </p:sp>
      <p:sp>
        <p:nvSpPr>
          <p:cNvPr id="7" name="Textplatzhalter 6"/>
          <p:cNvSpPr>
            <a:spLocks noGrp="1"/>
          </p:cNvSpPr>
          <p:nvPr>
            <p:ph type="body" sz="quarter" idx="20"/>
          </p:nvPr>
        </p:nvSpPr>
        <p:spPr/>
        <p:txBody>
          <a:bodyPr/>
          <a:lstStyle/>
          <a:p>
            <a:r>
              <a:rPr lang="de-DE" dirty="0">
                <a:solidFill>
                  <a:schemeClr val="accent2">
                    <a:lumMod val="75000"/>
                  </a:schemeClr>
                </a:solidFill>
              </a:rPr>
              <a:t>Soziale</a:t>
            </a:r>
            <a:r>
              <a:rPr lang="de-DE" dirty="0"/>
              <a:t> </a:t>
            </a:r>
            <a:r>
              <a:rPr lang="de-DE" dirty="0">
                <a:solidFill>
                  <a:schemeClr val="accent2">
                    <a:lumMod val="75000"/>
                  </a:schemeClr>
                </a:solidFill>
              </a:rPr>
              <a:t>Aspekte</a:t>
            </a:r>
            <a:r>
              <a:rPr lang="de-DE" dirty="0"/>
              <a:t> </a:t>
            </a:r>
          </a:p>
        </p:txBody>
      </p:sp>
      <p:sp>
        <p:nvSpPr>
          <p:cNvPr id="8" name="Fußzeilenplatzhalter 7"/>
          <p:cNvSpPr>
            <a:spLocks noGrp="1"/>
          </p:cNvSpPr>
          <p:nvPr>
            <p:ph type="ftr" sz="quarter" idx="3"/>
          </p:nvPr>
        </p:nvSpPr>
        <p:spPr/>
        <p:txBody>
          <a:bodyPr/>
          <a:lstStyle/>
          <a:p>
            <a:r>
              <a:rPr lang="de-DE" dirty="0"/>
              <a:t>Green Events – nachhaltige Veranstaltungen in der DPSG</a:t>
            </a:r>
          </a:p>
        </p:txBody>
      </p:sp>
      <p:pic>
        <p:nvPicPr>
          <p:cNvPr id="9" name="Grafik 8">
            <a:hlinkClick r:id="rId5" action="ppaction://hlinksldjump"/>
            <a:extLst>
              <a:ext uri="{FF2B5EF4-FFF2-40B4-BE49-F238E27FC236}">
                <a16:creationId xmlns:a16="http://schemas.microsoft.com/office/drawing/2014/main" xmlns="" id="{B5617455-1E4F-4278-8BA5-E3BC1317C1A2}"/>
              </a:ext>
            </a:extLst>
          </p:cNvPr>
          <p:cNvPicPr>
            <a:picLocks noChangeAspect="1"/>
          </p:cNvPicPr>
          <p:nvPr/>
        </p:nvPicPr>
        <p:blipFill rotWithShape="1">
          <a:blip r:embed="rId6" cstate="print">
            <a:clrChange>
              <a:clrFrom>
                <a:srgbClr val="F0F0F0"/>
              </a:clrFrom>
              <a:clrTo>
                <a:srgbClr val="F0F0F0">
                  <a:alpha val="0"/>
                </a:srgbClr>
              </a:clrTo>
            </a:clrChange>
            <a:extLst>
              <a:ext uri="{28A0092B-C50C-407E-A947-70E740481C1C}">
                <a14:useLocalDpi xmlns:a14="http://schemas.microsoft.com/office/drawing/2010/main" val="0"/>
              </a:ext>
            </a:extLst>
          </a:blip>
          <a:srcRect l="23195" t="24800" r="23750" b="24800"/>
          <a:stretch/>
        </p:blipFill>
        <p:spPr>
          <a:xfrm>
            <a:off x="7026134" y="6178482"/>
            <a:ext cx="668347" cy="634894"/>
          </a:xfrm>
          <a:prstGeom prst="rect">
            <a:avLst/>
          </a:prstGeom>
        </p:spPr>
      </p:pic>
    </p:spTree>
    <p:extLst>
      <p:ext uri="{BB962C8B-B14F-4D97-AF65-F5344CB8AC3E}">
        <p14:creationId xmlns:p14="http://schemas.microsoft.com/office/powerpoint/2010/main" val="15381435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5"/>
          <p:cNvSpPr>
            <a:spLocks noGrp="1"/>
          </p:cNvSpPr>
          <p:nvPr>
            <p:ph idx="16"/>
          </p:nvPr>
        </p:nvSpPr>
        <p:spPr/>
        <p:txBody>
          <a:bodyPr/>
          <a:lstStyle/>
          <a:p>
            <a:r>
              <a:rPr lang="de-DE" dirty="0">
                <a:solidFill>
                  <a:schemeClr val="accent2">
                    <a:lumMod val="75000"/>
                  </a:schemeClr>
                </a:solidFill>
              </a:rPr>
              <a:t>Lernen voneinander </a:t>
            </a:r>
          </a:p>
        </p:txBody>
      </p:sp>
      <p:sp>
        <p:nvSpPr>
          <p:cNvPr id="2" name="Inhaltsplatzhalter 1"/>
          <p:cNvSpPr>
            <a:spLocks noGrp="1"/>
          </p:cNvSpPr>
          <p:nvPr>
            <p:ph idx="1"/>
          </p:nvPr>
        </p:nvSpPr>
        <p:spPr/>
        <p:txBody>
          <a:bodyPr/>
          <a:lstStyle/>
          <a:p>
            <a:pPr marL="285750" lvl="0" indent="-285750">
              <a:spcAft>
                <a:spcPts val="600"/>
              </a:spcAft>
              <a:buFontTx/>
              <a:buChar char="-"/>
            </a:pPr>
            <a:r>
              <a:rPr lang="de-DE" sz="1800" dirty="0"/>
              <a:t>Im Lager oder bei anderen Veranstaltungen gibt es vielfältige Möglichkeiten, sich der sozialen Verantwortung für sich und Andere bewusst zu werden. </a:t>
            </a:r>
          </a:p>
          <a:p>
            <a:pPr marL="285750" indent="-285750">
              <a:spcAft>
                <a:spcPts val="600"/>
              </a:spcAft>
              <a:buFontTx/>
              <a:buChar char="-"/>
            </a:pPr>
            <a:r>
              <a:rPr lang="de-DE" sz="1800" dirty="0"/>
              <a:t>Hier kann gemeinsames Lernen durch Sensibilisierung, aber auch praktisches Erleben stattfinden. Ideen findet ihr auf der Webseite des </a:t>
            </a:r>
            <a:r>
              <a:rPr lang="de-DE" sz="1800" dirty="0">
                <a:hlinkClick r:id="rId2"/>
              </a:rPr>
              <a:t>Bundesarbeitskreises Ökologie</a:t>
            </a:r>
            <a:r>
              <a:rPr lang="de-DE" sz="1800" dirty="0"/>
              <a:t> oder auf den „</a:t>
            </a:r>
            <a:r>
              <a:rPr lang="de-DE" sz="1800" dirty="0">
                <a:hlinkClick r:id="rId3"/>
              </a:rPr>
              <a:t>Schlauen Seiten</a:t>
            </a:r>
            <a:r>
              <a:rPr lang="de-DE" sz="1800" dirty="0"/>
              <a:t>“ des DPSG-Wissens-Wikis.  </a:t>
            </a:r>
          </a:p>
          <a:p>
            <a:pPr marL="285750" indent="-285750">
              <a:spcAft>
                <a:spcPts val="600"/>
              </a:spcAft>
              <a:buFontTx/>
              <a:buChar char="-"/>
            </a:pPr>
            <a:r>
              <a:rPr lang="de-DE" sz="1800" dirty="0"/>
              <a:t>Weitere pädagogische Inhalte findet ihr in den zahlreichen Arbeitshilfen für Leiterinnen und Leiter auf den </a:t>
            </a:r>
            <a:r>
              <a:rPr lang="de-DE" sz="1800" dirty="0">
                <a:hlinkClick r:id="rId4"/>
              </a:rPr>
              <a:t>Webseiten der Stufen</a:t>
            </a:r>
            <a:r>
              <a:rPr lang="de-DE" sz="1800" dirty="0"/>
              <a:t>. </a:t>
            </a:r>
            <a:endParaRPr sz="1800" dirty="0"/>
          </a:p>
          <a:p>
            <a:pPr marL="285750" lvl="0" indent="-285750">
              <a:buFontTx/>
              <a:buChar char="-"/>
            </a:pPr>
            <a:r>
              <a:rPr lang="de-DE" sz="1800" dirty="0"/>
              <a:t>Im praktischen Sinne, können soziale Einrichtungen besucht werden um  Begegnungen mit Menschen zu ermöglichen. Allerdings sollte daraus kein „Zoobesuch“ werden, sondern vielmehr</a:t>
            </a:r>
            <a:r>
              <a:rPr sz="1800" dirty="0"/>
              <a:t> ein gemeinsames Projekt mit einem Seniorenstift vor Ort oder aber auch ein Mitarbeiten in einem caritativen Kleiderladen </a:t>
            </a:r>
            <a:r>
              <a:rPr lang="de-DE" sz="1800" dirty="0"/>
              <a:t>umgesetzt werden</a:t>
            </a:r>
            <a:r>
              <a:rPr sz="1800" dirty="0"/>
              <a:t>.</a:t>
            </a:r>
            <a:endParaRPr lang="de-DE" sz="1800" dirty="0"/>
          </a:p>
        </p:txBody>
      </p:sp>
      <p:sp>
        <p:nvSpPr>
          <p:cNvPr id="3" name="Datumsplatzhalter 2"/>
          <p:cNvSpPr>
            <a:spLocks noGrp="1"/>
          </p:cNvSpPr>
          <p:nvPr>
            <p:ph type="dt" sz="half" idx="10"/>
          </p:nvPr>
        </p:nvSpPr>
        <p:spPr/>
        <p:txBody>
          <a:bodyPr/>
          <a:lstStyle/>
          <a:p>
            <a:fld id="{DD4A0363-E0BF-4E86-9337-8B33BC5AB349}" type="datetime1">
              <a:rPr lang="de-DE" smtClean="0"/>
              <a:pPr/>
              <a:t>22.02.2018</a:t>
            </a:fld>
            <a:endParaRPr lang="de-DE" dirty="0"/>
          </a:p>
        </p:txBody>
      </p:sp>
      <p:sp>
        <p:nvSpPr>
          <p:cNvPr id="5" name="Foliennummernplatzhalter 4"/>
          <p:cNvSpPr>
            <a:spLocks noGrp="1"/>
          </p:cNvSpPr>
          <p:nvPr>
            <p:ph type="sldNum" sz="quarter" idx="12"/>
          </p:nvPr>
        </p:nvSpPr>
        <p:spPr/>
        <p:txBody>
          <a:bodyPr/>
          <a:lstStyle/>
          <a:p>
            <a:fld id="{6C6AE60A-B69C-4790-82F7-3882EDF23186}" type="slidenum">
              <a:rPr lang="de-DE" smtClean="0"/>
              <a:pPr/>
              <a:t>19</a:t>
            </a:fld>
            <a:endParaRPr lang="de-DE" dirty="0"/>
          </a:p>
        </p:txBody>
      </p:sp>
      <p:sp>
        <p:nvSpPr>
          <p:cNvPr id="7" name="Textplatzhalter 6"/>
          <p:cNvSpPr>
            <a:spLocks noGrp="1"/>
          </p:cNvSpPr>
          <p:nvPr>
            <p:ph type="body" sz="quarter" idx="14"/>
          </p:nvPr>
        </p:nvSpPr>
        <p:spPr/>
        <p:txBody>
          <a:bodyPr>
            <a:normAutofit lnSpcReduction="10000"/>
          </a:bodyPr>
          <a:lstStyle/>
          <a:p>
            <a:r>
              <a:rPr lang="de-DE" dirty="0">
                <a:solidFill>
                  <a:schemeClr val="accent2">
                    <a:lumMod val="75000"/>
                  </a:schemeClr>
                </a:solidFill>
              </a:rPr>
              <a:t>Mehrzweckhalle</a:t>
            </a:r>
          </a:p>
        </p:txBody>
      </p:sp>
      <p:sp>
        <p:nvSpPr>
          <p:cNvPr id="8" name="Textplatzhalter 7"/>
          <p:cNvSpPr>
            <a:spLocks noGrp="1"/>
          </p:cNvSpPr>
          <p:nvPr>
            <p:ph type="body" sz="quarter" idx="20"/>
          </p:nvPr>
        </p:nvSpPr>
        <p:spPr/>
        <p:txBody>
          <a:bodyPr/>
          <a:lstStyle/>
          <a:p>
            <a:r>
              <a:rPr lang="de-DE" dirty="0">
                <a:solidFill>
                  <a:schemeClr val="accent2">
                    <a:lumMod val="75000"/>
                  </a:schemeClr>
                </a:solidFill>
              </a:rPr>
              <a:t>Soziale Aspekte</a:t>
            </a:r>
          </a:p>
        </p:txBody>
      </p:sp>
      <p:sp>
        <p:nvSpPr>
          <p:cNvPr id="4" name="Fußzeilenplatzhalter 3"/>
          <p:cNvSpPr>
            <a:spLocks noGrp="1"/>
          </p:cNvSpPr>
          <p:nvPr>
            <p:ph type="ftr" sz="quarter" idx="3"/>
          </p:nvPr>
        </p:nvSpPr>
        <p:spPr/>
        <p:txBody>
          <a:bodyPr/>
          <a:lstStyle/>
          <a:p>
            <a:r>
              <a:rPr lang="de-DE" dirty="0"/>
              <a:t>Green Events – nachhaltige Veranstaltungen in der DPSG</a:t>
            </a:r>
          </a:p>
        </p:txBody>
      </p:sp>
      <p:sp>
        <p:nvSpPr>
          <p:cNvPr id="9" name="Rechteck 8">
            <a:hlinkClick r:id="rId5" action="ppaction://hlinksldjump"/>
          </p:cNvPr>
          <p:cNvSpPr/>
          <p:nvPr/>
        </p:nvSpPr>
        <p:spPr>
          <a:xfrm>
            <a:off x="7020272" y="10837"/>
            <a:ext cx="2123728"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0" name="Rechteck 9">
            <a:hlinkClick r:id="rId6" action="ppaction://hlinksldjump"/>
          </p:cNvPr>
          <p:cNvSpPr/>
          <p:nvPr/>
        </p:nvSpPr>
        <p:spPr>
          <a:xfrm>
            <a:off x="35496" y="10837"/>
            <a:ext cx="3456384"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accent2">
                  <a:lumMod val="75000"/>
                </a:schemeClr>
              </a:solidFill>
            </a:endParaRPr>
          </a:p>
        </p:txBody>
      </p:sp>
      <p:pic>
        <p:nvPicPr>
          <p:cNvPr id="11" name="Grafik 10">
            <a:hlinkClick r:id="rId6" action="ppaction://hlinksldjump"/>
            <a:extLst>
              <a:ext uri="{FF2B5EF4-FFF2-40B4-BE49-F238E27FC236}">
                <a16:creationId xmlns:a16="http://schemas.microsoft.com/office/drawing/2014/main" xmlns="" id="{4E5163C2-EE82-4B10-A23B-E5F250B94866}"/>
              </a:ext>
            </a:extLst>
          </p:cNvPr>
          <p:cNvPicPr>
            <a:picLocks noChangeAspect="1"/>
          </p:cNvPicPr>
          <p:nvPr/>
        </p:nvPicPr>
        <p:blipFill rotWithShape="1">
          <a:blip r:embed="rId7" cstate="print">
            <a:clrChange>
              <a:clrFrom>
                <a:srgbClr val="F0F0F0"/>
              </a:clrFrom>
              <a:clrTo>
                <a:srgbClr val="F0F0F0">
                  <a:alpha val="0"/>
                </a:srgbClr>
              </a:clrTo>
            </a:clrChange>
            <a:extLst>
              <a:ext uri="{28A0092B-C50C-407E-A947-70E740481C1C}">
                <a14:useLocalDpi xmlns:a14="http://schemas.microsoft.com/office/drawing/2010/main" val="0"/>
              </a:ext>
            </a:extLst>
          </a:blip>
          <a:srcRect l="23195" t="24800" r="23750" b="24800"/>
          <a:stretch/>
        </p:blipFill>
        <p:spPr>
          <a:xfrm>
            <a:off x="7026134" y="6178482"/>
            <a:ext cx="668347" cy="634894"/>
          </a:xfrm>
          <a:prstGeom prst="rect">
            <a:avLst/>
          </a:prstGeom>
        </p:spPr>
      </p:pic>
    </p:spTree>
    <p:extLst>
      <p:ext uri="{BB962C8B-B14F-4D97-AF65-F5344CB8AC3E}">
        <p14:creationId xmlns:p14="http://schemas.microsoft.com/office/powerpoint/2010/main" val="1305993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umsplatzhalter 2"/>
          <p:cNvSpPr>
            <a:spLocks noGrp="1"/>
          </p:cNvSpPr>
          <p:nvPr>
            <p:ph type="dt" sz="half" idx="10"/>
          </p:nvPr>
        </p:nvSpPr>
        <p:spPr/>
        <p:txBody>
          <a:bodyPr/>
          <a:lstStyle/>
          <a:p>
            <a:fld id="{4A7EB169-2FCE-4260-9D62-0CD362FE86C9}" type="datetime1">
              <a:rPr lang="de-DE" smtClean="0"/>
              <a:pPr/>
              <a:t>22.02.2018</a:t>
            </a:fld>
            <a:endParaRPr lang="de-DE" dirty="0"/>
          </a:p>
        </p:txBody>
      </p:sp>
      <p:sp>
        <p:nvSpPr>
          <p:cNvPr id="5" name="Foliennummernplatzhalter 4"/>
          <p:cNvSpPr>
            <a:spLocks noGrp="1"/>
          </p:cNvSpPr>
          <p:nvPr>
            <p:ph type="sldNum" sz="quarter" idx="12"/>
          </p:nvPr>
        </p:nvSpPr>
        <p:spPr/>
        <p:txBody>
          <a:bodyPr/>
          <a:lstStyle/>
          <a:p>
            <a:fld id="{6C6AE60A-B69C-4790-82F7-3882EDF23186}" type="slidenum">
              <a:rPr lang="de-DE" smtClean="0"/>
              <a:pPr/>
              <a:t>2</a:t>
            </a:fld>
            <a:endParaRPr lang="de-DE" dirty="0"/>
          </a:p>
        </p:txBody>
      </p:sp>
      <p:sp>
        <p:nvSpPr>
          <p:cNvPr id="4" name="Fußzeilenplatzhalter 3"/>
          <p:cNvSpPr>
            <a:spLocks noGrp="1"/>
          </p:cNvSpPr>
          <p:nvPr>
            <p:ph type="ftr" sz="quarter" idx="3"/>
          </p:nvPr>
        </p:nvSpPr>
        <p:spPr/>
        <p:txBody>
          <a:bodyPr/>
          <a:lstStyle/>
          <a:p>
            <a:r>
              <a:rPr lang="de-DE" dirty="0"/>
              <a:t>Green Events – nachhaltige Veranstaltungen in der DPSG</a:t>
            </a:r>
          </a:p>
        </p:txBody>
      </p:sp>
      <p:sp>
        <p:nvSpPr>
          <p:cNvPr id="7" name="Textplatzhalter 6"/>
          <p:cNvSpPr>
            <a:spLocks noGrp="1"/>
          </p:cNvSpPr>
          <p:nvPr>
            <p:ph type="body" sz="quarter" idx="14"/>
          </p:nvPr>
        </p:nvSpPr>
        <p:spPr/>
        <p:txBody>
          <a:bodyPr>
            <a:normAutofit lnSpcReduction="10000"/>
          </a:bodyPr>
          <a:lstStyle/>
          <a:p>
            <a:r>
              <a:rPr lang="de-DE" dirty="0"/>
              <a:t>Nachhaltiges Veranstaltungsmanagement</a:t>
            </a:r>
          </a:p>
        </p:txBody>
      </p:sp>
      <p:sp>
        <p:nvSpPr>
          <p:cNvPr id="8" name="Textplatzhalter 7"/>
          <p:cNvSpPr>
            <a:spLocks noGrp="1"/>
          </p:cNvSpPr>
          <p:nvPr>
            <p:ph type="body" sz="quarter" idx="20"/>
          </p:nvPr>
        </p:nvSpPr>
        <p:spPr/>
        <p:txBody>
          <a:bodyPr/>
          <a:lstStyle/>
          <a:p>
            <a:r>
              <a:rPr lang="de-DE" dirty="0"/>
              <a:t>Green Events</a:t>
            </a:r>
          </a:p>
        </p:txBody>
      </p:sp>
      <p:sp>
        <p:nvSpPr>
          <p:cNvPr id="14" name="Inhaltsplatzhalter 6"/>
          <p:cNvSpPr>
            <a:spLocks noGrp="1"/>
          </p:cNvSpPr>
          <p:nvPr>
            <p:ph idx="1"/>
          </p:nvPr>
        </p:nvSpPr>
        <p:spPr>
          <a:xfrm>
            <a:off x="457200" y="1158531"/>
            <a:ext cx="8229600" cy="4862757"/>
          </a:xfrm>
        </p:spPr>
        <p:txBody>
          <a:bodyPr/>
          <a:lstStyle/>
          <a:p>
            <a:pPr marL="0" indent="0">
              <a:buNone/>
            </a:pPr>
            <a:r>
              <a:rPr lang="de-DE" sz="1700" dirty="0">
                <a:solidFill>
                  <a:srgbClr val="1A1A1A"/>
                </a:solidFill>
              </a:rPr>
              <a:t>Der Green Events-Leitfaden soll euch darin unterstützen, eure nächste Aktion von Beginn an nachhaltig zu planen und durchzuführen. Von der Anreise über die Lagerküche bis hin zum Material – wir haben für alle Bereiche einer Pfadfinderveranstaltung Infos, praktische Tipps und Links zur umweltschonenden Umsetzung zusammengestellt. </a:t>
            </a:r>
          </a:p>
          <a:p>
            <a:pPr marL="0" indent="0">
              <a:buNone/>
            </a:pPr>
            <a:endParaRPr lang="de-DE" sz="1700" dirty="0">
              <a:solidFill>
                <a:srgbClr val="1A1A1A"/>
              </a:solidFill>
            </a:endParaRPr>
          </a:p>
          <a:p>
            <a:pPr marL="0" indent="0">
              <a:buNone/>
            </a:pPr>
            <a:r>
              <a:rPr lang="de-DE" sz="1700" dirty="0">
                <a:solidFill>
                  <a:srgbClr val="1A1A1A"/>
                </a:solidFill>
              </a:rPr>
              <a:t>Der Leitfaden soll euch Mut machen, nicht nur über Nachhaltigkeit zu reden, sondern auch nachhaltig zu handeln. Ihr könnt euch im Rahmen von kleinen und großen Veranstaltungen der DPSG für die Umwelt einsetzen, gemeinsam die Ressourcen unserer Erde schonen und somit auch für zukünftige Generationen Pfadfinden ermöglichen.</a:t>
            </a:r>
          </a:p>
          <a:p>
            <a:pPr marL="0" indent="0">
              <a:buNone/>
            </a:pPr>
            <a:endParaRPr lang="de-DE" sz="1700" dirty="0"/>
          </a:p>
          <a:p>
            <a:pPr marL="0" indent="0">
              <a:buNone/>
            </a:pPr>
            <a:r>
              <a:rPr lang="de-DE" sz="1700" dirty="0"/>
              <a:t>Wir möchten euch Wege zeigen, wie ihr das Ziel erreichen könnt, eine ökonomisch erfolgreiche Veranstaltung bei sozialem und fairem Handeln mit möglichst geringen Auswirkungen auf die Umwelt umzusetzen.</a:t>
            </a:r>
          </a:p>
          <a:p>
            <a:pPr marL="0" indent="0">
              <a:buNone/>
            </a:pPr>
            <a:endParaRPr lang="de-DE" sz="1700" dirty="0"/>
          </a:p>
          <a:p>
            <a:pPr marL="0" indent="0">
              <a:buNone/>
            </a:pPr>
            <a:r>
              <a:rPr lang="de-DE" sz="1700" dirty="0"/>
              <a:t>Viel Spaß beim Lesen!</a:t>
            </a:r>
          </a:p>
          <a:p>
            <a:pPr marL="0" indent="0">
              <a:buNone/>
            </a:pPr>
            <a:endParaRPr lang="de-DE" sz="1700" dirty="0"/>
          </a:p>
          <a:p>
            <a:pPr marL="0" indent="0">
              <a:buNone/>
            </a:pPr>
            <a:r>
              <a:rPr lang="de-DE" sz="1700" dirty="0"/>
              <a:t>Euer Bundesarbeitskreis Ökologie</a:t>
            </a:r>
          </a:p>
        </p:txBody>
      </p:sp>
    </p:spTree>
    <p:extLst>
      <p:ext uri="{BB962C8B-B14F-4D97-AF65-F5344CB8AC3E}">
        <p14:creationId xmlns:p14="http://schemas.microsoft.com/office/powerpoint/2010/main" val="42934847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5"/>
          <p:cNvSpPr>
            <a:spLocks noGrp="1"/>
          </p:cNvSpPr>
          <p:nvPr>
            <p:ph idx="16"/>
          </p:nvPr>
        </p:nvSpPr>
        <p:spPr/>
        <p:txBody>
          <a:bodyPr/>
          <a:lstStyle/>
          <a:p>
            <a:r>
              <a:rPr lang="de-DE" dirty="0">
                <a:solidFill>
                  <a:schemeClr val="accent2">
                    <a:lumMod val="75000"/>
                  </a:schemeClr>
                </a:solidFill>
              </a:rPr>
              <a:t>Die gute Tat</a:t>
            </a:r>
          </a:p>
        </p:txBody>
      </p:sp>
      <p:sp>
        <p:nvSpPr>
          <p:cNvPr id="2" name="Inhaltsplatzhalter 1"/>
          <p:cNvSpPr>
            <a:spLocks noGrp="1"/>
          </p:cNvSpPr>
          <p:nvPr>
            <p:ph idx="1"/>
          </p:nvPr>
        </p:nvSpPr>
        <p:spPr/>
        <p:txBody>
          <a:bodyPr/>
          <a:lstStyle/>
          <a:p>
            <a:pPr marL="285750" indent="-285750">
              <a:spcAft>
                <a:spcPts val="600"/>
              </a:spcAft>
              <a:buFontTx/>
              <a:buChar char="-"/>
            </a:pPr>
            <a:r>
              <a:rPr lang="de-DE" sz="1800" dirty="0"/>
              <a:t>In jedem Lager oder bei jeder Veranstaltung hinterlassen wir einen Fußabdruck. Dieser Fußabdruck wird meist in CO</a:t>
            </a:r>
            <a:r>
              <a:rPr lang="de-DE" sz="1800" baseline="-25000" dirty="0"/>
              <a:t>2</a:t>
            </a:r>
            <a:r>
              <a:rPr lang="de-DE" sz="1800" dirty="0"/>
              <a:t>-Äquivalenten gemessen. Ihr könnt in zahlreichen </a:t>
            </a:r>
            <a:r>
              <a:rPr lang="de-DE" sz="1800" dirty="0">
                <a:hlinkClick r:id="rId2"/>
              </a:rPr>
              <a:t>Online-Rechnern</a:t>
            </a:r>
            <a:r>
              <a:rPr lang="de-DE" sz="1800" dirty="0"/>
              <a:t> den CO</a:t>
            </a:r>
            <a:r>
              <a:rPr lang="de-DE" sz="1800" baseline="-25000" dirty="0"/>
              <a:t>2</a:t>
            </a:r>
            <a:r>
              <a:rPr lang="de-DE" sz="1800" dirty="0"/>
              <a:t>-Fußabdruck eurer Veranstaltung selbst errechnen. </a:t>
            </a:r>
          </a:p>
          <a:p>
            <a:pPr marL="285750" indent="-285750">
              <a:spcAft>
                <a:spcPts val="600"/>
              </a:spcAft>
              <a:buFontTx/>
              <a:buChar char="-"/>
            </a:pPr>
            <a:r>
              <a:rPr lang="de-DE" sz="1800" dirty="0"/>
              <a:t>Um diese CO</a:t>
            </a:r>
            <a:r>
              <a:rPr lang="de-DE" sz="1800" baseline="-25000" dirty="0"/>
              <a:t>2</a:t>
            </a:r>
            <a:r>
              <a:rPr lang="de-DE" sz="1800" dirty="0"/>
              <a:t>-Bilanz zu kompensieren, also auszugleichen, könnt ihr einiges tun:</a:t>
            </a:r>
          </a:p>
          <a:p>
            <a:pPr lvl="1">
              <a:buFontTx/>
              <a:buChar char="-"/>
            </a:pPr>
            <a:r>
              <a:rPr lang="de-DE" sz="1800" dirty="0"/>
              <a:t>Ein gemeinnütziges Projekt vor Ort auf die Beine stellen (z.B. einen Spielplatz der Stadt säubern; dem Biobauern bei der Ernte helfen, etc.),</a:t>
            </a:r>
          </a:p>
          <a:p>
            <a:pPr lvl="1">
              <a:buFontTx/>
              <a:buChar char="-"/>
            </a:pPr>
            <a:r>
              <a:rPr lang="de-DE" sz="1800" dirty="0"/>
              <a:t>Klimaschutzprojekte unterstützen wie z.B. das </a:t>
            </a:r>
            <a:r>
              <a:rPr lang="de-DE" sz="1800" dirty="0">
                <a:hlinkClick r:id="rId3"/>
              </a:rPr>
              <a:t>Bergwaldprojekt</a:t>
            </a:r>
            <a:r>
              <a:rPr lang="de-DE" sz="1800" dirty="0"/>
              <a:t>, </a:t>
            </a:r>
          </a:p>
          <a:p>
            <a:pPr lvl="1">
              <a:buFontTx/>
              <a:buChar char="-"/>
            </a:pPr>
            <a:r>
              <a:rPr lang="de-DE" sz="1800" dirty="0"/>
              <a:t>o</a:t>
            </a:r>
            <a:r>
              <a:rPr sz="1800" dirty="0"/>
              <a:t>der wie in Karlsruhe bei der </a:t>
            </a:r>
            <a:r>
              <a:rPr sz="1800" dirty="0" err="1">
                <a:hlinkClick r:id="rId4"/>
              </a:rPr>
              <a:t>Ideenwerktstatt</a:t>
            </a:r>
            <a:r>
              <a:rPr sz="1800" dirty="0">
                <a:hlinkClick r:id="rId4"/>
              </a:rPr>
              <a:t> </a:t>
            </a:r>
            <a:r>
              <a:rPr sz="1800" dirty="0"/>
              <a:t>für mehr grün in der Stadt sorgen.</a:t>
            </a:r>
          </a:p>
          <a:p>
            <a:pPr marL="285750" lvl="0" indent="-285750">
              <a:buFontTx/>
              <a:buChar char="-"/>
            </a:pPr>
            <a:r>
              <a:rPr lang="de-DE" sz="1800" dirty="0"/>
              <a:t>Denkt immer daran: Als Pfadfinder hinterlassen wir nichts – außer einen guten Eindruck.</a:t>
            </a:r>
            <a:endParaRPr sz="1800" dirty="0"/>
          </a:p>
        </p:txBody>
      </p:sp>
      <p:sp>
        <p:nvSpPr>
          <p:cNvPr id="3" name="Datumsplatzhalter 2"/>
          <p:cNvSpPr>
            <a:spLocks noGrp="1"/>
          </p:cNvSpPr>
          <p:nvPr>
            <p:ph type="dt" sz="half" idx="10"/>
          </p:nvPr>
        </p:nvSpPr>
        <p:spPr/>
        <p:txBody>
          <a:bodyPr/>
          <a:lstStyle/>
          <a:p>
            <a:fld id="{BBD693A5-9C3E-4D97-87E0-F5071609EEC5}" type="datetime1">
              <a:rPr lang="de-DE" smtClean="0"/>
              <a:pPr/>
              <a:t>22.02.2018</a:t>
            </a:fld>
            <a:endParaRPr lang="de-DE" dirty="0"/>
          </a:p>
        </p:txBody>
      </p:sp>
      <p:sp>
        <p:nvSpPr>
          <p:cNvPr id="5" name="Foliennummernplatzhalter 4"/>
          <p:cNvSpPr>
            <a:spLocks noGrp="1"/>
          </p:cNvSpPr>
          <p:nvPr>
            <p:ph type="sldNum" sz="quarter" idx="12"/>
          </p:nvPr>
        </p:nvSpPr>
        <p:spPr/>
        <p:txBody>
          <a:bodyPr/>
          <a:lstStyle/>
          <a:p>
            <a:fld id="{6C6AE60A-B69C-4790-82F7-3882EDF23186}" type="slidenum">
              <a:rPr lang="de-DE" smtClean="0"/>
              <a:pPr/>
              <a:t>20</a:t>
            </a:fld>
            <a:endParaRPr lang="de-DE" dirty="0"/>
          </a:p>
        </p:txBody>
      </p:sp>
      <p:sp>
        <p:nvSpPr>
          <p:cNvPr id="7" name="Textplatzhalter 6"/>
          <p:cNvSpPr>
            <a:spLocks noGrp="1"/>
          </p:cNvSpPr>
          <p:nvPr>
            <p:ph type="body" sz="quarter" idx="14"/>
          </p:nvPr>
        </p:nvSpPr>
        <p:spPr/>
        <p:txBody>
          <a:bodyPr>
            <a:normAutofit lnSpcReduction="10000"/>
          </a:bodyPr>
          <a:lstStyle/>
          <a:p>
            <a:r>
              <a:rPr lang="de-DE" dirty="0">
                <a:solidFill>
                  <a:schemeClr val="accent2">
                    <a:lumMod val="75000"/>
                  </a:schemeClr>
                </a:solidFill>
              </a:rPr>
              <a:t>Mehrzweckhalle</a:t>
            </a:r>
          </a:p>
        </p:txBody>
      </p:sp>
      <p:sp>
        <p:nvSpPr>
          <p:cNvPr id="8" name="Textplatzhalter 7"/>
          <p:cNvSpPr>
            <a:spLocks noGrp="1"/>
          </p:cNvSpPr>
          <p:nvPr>
            <p:ph type="body" sz="quarter" idx="20"/>
          </p:nvPr>
        </p:nvSpPr>
        <p:spPr/>
        <p:txBody>
          <a:bodyPr/>
          <a:lstStyle/>
          <a:p>
            <a:r>
              <a:rPr lang="de-DE" dirty="0">
                <a:solidFill>
                  <a:schemeClr val="accent2">
                    <a:lumMod val="75000"/>
                  </a:schemeClr>
                </a:solidFill>
              </a:rPr>
              <a:t>Soziale Aspekte</a:t>
            </a:r>
          </a:p>
        </p:txBody>
      </p:sp>
      <p:sp>
        <p:nvSpPr>
          <p:cNvPr id="4" name="Fußzeilenplatzhalter 3"/>
          <p:cNvSpPr>
            <a:spLocks noGrp="1"/>
          </p:cNvSpPr>
          <p:nvPr>
            <p:ph type="ftr" sz="quarter" idx="3"/>
          </p:nvPr>
        </p:nvSpPr>
        <p:spPr/>
        <p:txBody>
          <a:bodyPr/>
          <a:lstStyle/>
          <a:p>
            <a:r>
              <a:rPr lang="de-DE" dirty="0"/>
              <a:t>Green Events – nachhaltige Veranstaltungen in der DPSG</a:t>
            </a:r>
          </a:p>
        </p:txBody>
      </p:sp>
      <p:sp>
        <p:nvSpPr>
          <p:cNvPr id="9" name="Rechteck 8">
            <a:hlinkClick r:id="rId5" action="ppaction://hlinksldjump"/>
          </p:cNvPr>
          <p:cNvSpPr/>
          <p:nvPr/>
        </p:nvSpPr>
        <p:spPr>
          <a:xfrm>
            <a:off x="7020272" y="10837"/>
            <a:ext cx="2123728"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0" name="Rechteck 9">
            <a:hlinkClick r:id="rId6" action="ppaction://hlinksldjump"/>
          </p:cNvPr>
          <p:cNvSpPr/>
          <p:nvPr/>
        </p:nvSpPr>
        <p:spPr>
          <a:xfrm>
            <a:off x="35496" y="10837"/>
            <a:ext cx="3456384"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accent2">
                  <a:lumMod val="75000"/>
                </a:schemeClr>
              </a:solidFill>
            </a:endParaRPr>
          </a:p>
        </p:txBody>
      </p:sp>
      <p:pic>
        <p:nvPicPr>
          <p:cNvPr id="11" name="Grafik 10">
            <a:hlinkClick r:id="rId6" action="ppaction://hlinksldjump"/>
            <a:extLst>
              <a:ext uri="{FF2B5EF4-FFF2-40B4-BE49-F238E27FC236}">
                <a16:creationId xmlns:a16="http://schemas.microsoft.com/office/drawing/2014/main" xmlns="" id="{8690C477-5FD3-4E7A-8037-8934148DE4D8}"/>
              </a:ext>
            </a:extLst>
          </p:cNvPr>
          <p:cNvPicPr>
            <a:picLocks noChangeAspect="1"/>
          </p:cNvPicPr>
          <p:nvPr/>
        </p:nvPicPr>
        <p:blipFill rotWithShape="1">
          <a:blip r:embed="rId7" cstate="print">
            <a:clrChange>
              <a:clrFrom>
                <a:srgbClr val="F0F0F0"/>
              </a:clrFrom>
              <a:clrTo>
                <a:srgbClr val="F0F0F0">
                  <a:alpha val="0"/>
                </a:srgbClr>
              </a:clrTo>
            </a:clrChange>
            <a:extLst>
              <a:ext uri="{28A0092B-C50C-407E-A947-70E740481C1C}">
                <a14:useLocalDpi xmlns:a14="http://schemas.microsoft.com/office/drawing/2010/main" val="0"/>
              </a:ext>
            </a:extLst>
          </a:blip>
          <a:srcRect l="23195" t="24800" r="23750" b="24800"/>
          <a:stretch/>
        </p:blipFill>
        <p:spPr>
          <a:xfrm>
            <a:off x="7026134" y="6178482"/>
            <a:ext cx="668347" cy="634894"/>
          </a:xfrm>
          <a:prstGeom prst="rect">
            <a:avLst/>
          </a:prstGeom>
        </p:spPr>
      </p:pic>
    </p:spTree>
    <p:extLst>
      <p:ext uri="{BB962C8B-B14F-4D97-AF65-F5344CB8AC3E}">
        <p14:creationId xmlns:p14="http://schemas.microsoft.com/office/powerpoint/2010/main" val="36075585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Inhaltsplatzhalter 8"/>
          <p:cNvSpPr>
            <a:spLocks noGrp="1"/>
          </p:cNvSpPr>
          <p:nvPr>
            <p:ph idx="16"/>
          </p:nvPr>
        </p:nvSpPr>
        <p:spPr/>
        <p:txBody>
          <a:bodyPr/>
          <a:lstStyle/>
          <a:p>
            <a:r>
              <a:rPr lang="de-DE" dirty="0"/>
              <a:t>Checkliste Soziale Aspekte</a:t>
            </a:r>
          </a:p>
        </p:txBody>
      </p:sp>
      <p:sp>
        <p:nvSpPr>
          <p:cNvPr id="2" name="Inhaltsplatzhalter 1"/>
          <p:cNvSpPr>
            <a:spLocks noGrp="1"/>
          </p:cNvSpPr>
          <p:nvPr>
            <p:ph idx="1"/>
          </p:nvPr>
        </p:nvSpPr>
        <p:spPr/>
        <p:txBody>
          <a:bodyPr/>
          <a:lstStyle/>
          <a:p>
            <a:pPr marL="285750" indent="-285750">
              <a:spcAft>
                <a:spcPts val="600"/>
              </a:spcAft>
              <a:buFontTx/>
              <a:buChar char="-"/>
            </a:pPr>
            <a:r>
              <a:rPr lang="de-DE" sz="1800" dirty="0"/>
              <a:t>Was verstehen wir unter dem Begriff der Inklusion?</a:t>
            </a:r>
          </a:p>
          <a:p>
            <a:pPr marL="285750" indent="-285750">
              <a:spcAft>
                <a:spcPts val="600"/>
              </a:spcAft>
              <a:buFontTx/>
              <a:buChar char="-"/>
            </a:pPr>
            <a:r>
              <a:rPr lang="de-DE" sz="1800" dirty="0"/>
              <a:t>Haben wir uns mit dem Themenfeld der Inklusion auseinander gesetzt?</a:t>
            </a:r>
          </a:p>
          <a:p>
            <a:pPr marL="285750" indent="-285750">
              <a:spcAft>
                <a:spcPts val="600"/>
              </a:spcAft>
              <a:buFontTx/>
              <a:buChar char="-"/>
            </a:pPr>
            <a:r>
              <a:rPr lang="de-DE" sz="1800" dirty="0"/>
              <a:t>Was können wir tun um noch besser alle Menschen zu integrieren?</a:t>
            </a:r>
          </a:p>
          <a:p>
            <a:pPr marL="285750" indent="-285750">
              <a:spcAft>
                <a:spcPts val="600"/>
              </a:spcAft>
              <a:buFontTx/>
              <a:buChar char="-"/>
            </a:pPr>
            <a:r>
              <a:rPr lang="de-DE" sz="1800" dirty="0"/>
              <a:t>Grenzen wir Menschen durch unsere Rahmenbedingungen automatisch aus?</a:t>
            </a:r>
          </a:p>
          <a:p>
            <a:pPr marL="285750" indent="-285750">
              <a:spcAft>
                <a:spcPts val="600"/>
              </a:spcAft>
              <a:buFontTx/>
              <a:buChar char="-"/>
            </a:pPr>
            <a:r>
              <a:rPr lang="de-DE" sz="1800" dirty="0"/>
              <a:t>Gibt es in unserer Gruppe Kinder, Jugendlichen und/oder Erwachsene mit Beeinträchtigungen?</a:t>
            </a:r>
          </a:p>
          <a:p>
            <a:pPr marL="285750" indent="-285750">
              <a:spcAft>
                <a:spcPts val="600"/>
              </a:spcAft>
              <a:buFontTx/>
              <a:buChar char="-"/>
            </a:pPr>
            <a:r>
              <a:rPr lang="de-DE" sz="1800" dirty="0"/>
              <a:t>Bieten wir barrierefreie Möglichkeiten an? </a:t>
            </a:r>
          </a:p>
          <a:p>
            <a:pPr marL="285750" indent="-285750">
              <a:spcAft>
                <a:spcPts val="600"/>
              </a:spcAft>
              <a:buFontTx/>
              <a:buChar char="-"/>
            </a:pPr>
            <a:r>
              <a:rPr lang="de-DE" sz="1800" dirty="0"/>
              <a:t>Wie wird unser Lager oder unsere Veranstaltung finanziert? </a:t>
            </a:r>
          </a:p>
          <a:p>
            <a:pPr marL="285750" indent="-285750">
              <a:spcAft>
                <a:spcPts val="600"/>
              </a:spcAft>
              <a:buFontTx/>
              <a:buChar char="-"/>
            </a:pPr>
            <a:r>
              <a:rPr lang="de-DE" sz="1800" dirty="0"/>
              <a:t>Gibt es finanzielle Unterstützungsmöglichkeiten?</a:t>
            </a:r>
          </a:p>
          <a:p>
            <a:pPr marL="285750" indent="-285750">
              <a:spcAft>
                <a:spcPts val="600"/>
              </a:spcAft>
              <a:buFontTx/>
              <a:buChar char="-"/>
            </a:pPr>
            <a:r>
              <a:rPr lang="de-DE" sz="1800" dirty="0"/>
              <a:t>Wie definieren wir die Gute Tat? </a:t>
            </a:r>
          </a:p>
          <a:p>
            <a:pPr marL="0" indent="0">
              <a:buNone/>
            </a:pPr>
            <a:endParaRPr lang="de-DE" sz="1800" dirty="0"/>
          </a:p>
          <a:p>
            <a:endParaRPr lang="de-DE" sz="1800" dirty="0"/>
          </a:p>
        </p:txBody>
      </p:sp>
      <p:sp>
        <p:nvSpPr>
          <p:cNvPr id="3" name="Datumsplatzhalter 2"/>
          <p:cNvSpPr>
            <a:spLocks noGrp="1"/>
          </p:cNvSpPr>
          <p:nvPr>
            <p:ph type="dt" sz="half" idx="10"/>
          </p:nvPr>
        </p:nvSpPr>
        <p:spPr/>
        <p:txBody>
          <a:bodyPr/>
          <a:lstStyle/>
          <a:p>
            <a:fld id="{F25435F0-BA0E-4B5A-A50D-11B9CEF7E1EC}" type="datetime1">
              <a:rPr lang="de-DE" smtClean="0"/>
              <a:pPr/>
              <a:t>22.02.2018</a:t>
            </a:fld>
            <a:endParaRPr lang="de-DE" dirty="0"/>
          </a:p>
        </p:txBody>
      </p:sp>
      <p:sp>
        <p:nvSpPr>
          <p:cNvPr id="4" name="Foliennummernplatzhalter 3"/>
          <p:cNvSpPr>
            <a:spLocks noGrp="1"/>
          </p:cNvSpPr>
          <p:nvPr>
            <p:ph type="sldNum" sz="quarter" idx="12"/>
          </p:nvPr>
        </p:nvSpPr>
        <p:spPr/>
        <p:txBody>
          <a:bodyPr/>
          <a:lstStyle/>
          <a:p>
            <a:fld id="{6C6AE60A-B69C-4790-82F7-3882EDF23186}" type="slidenum">
              <a:rPr lang="de-DE" smtClean="0"/>
              <a:pPr/>
              <a:t>21</a:t>
            </a:fld>
            <a:endParaRPr lang="de-DE" dirty="0"/>
          </a:p>
        </p:txBody>
      </p:sp>
      <p:sp>
        <p:nvSpPr>
          <p:cNvPr id="12" name="Textplatzhalter 9"/>
          <p:cNvSpPr>
            <a:spLocks noGrp="1"/>
          </p:cNvSpPr>
          <p:nvPr>
            <p:ph type="body" sz="quarter" idx="14"/>
          </p:nvPr>
        </p:nvSpPr>
        <p:spPr/>
        <p:txBody>
          <a:bodyPr>
            <a:normAutofit lnSpcReduction="10000"/>
          </a:bodyPr>
          <a:lstStyle/>
          <a:p>
            <a:r>
              <a:rPr lang="de-DE" dirty="0">
                <a:solidFill>
                  <a:schemeClr val="accent2">
                    <a:lumMod val="75000"/>
                  </a:schemeClr>
                </a:solidFill>
              </a:rPr>
              <a:t>Mehrzweckhalle</a:t>
            </a:r>
          </a:p>
        </p:txBody>
      </p:sp>
      <p:sp>
        <p:nvSpPr>
          <p:cNvPr id="10" name="Textplatzhalter 9"/>
          <p:cNvSpPr>
            <a:spLocks noGrp="1"/>
          </p:cNvSpPr>
          <p:nvPr>
            <p:ph type="body" sz="quarter" idx="20"/>
          </p:nvPr>
        </p:nvSpPr>
        <p:spPr/>
        <p:txBody>
          <a:bodyPr/>
          <a:lstStyle/>
          <a:p>
            <a:r>
              <a:rPr lang="de-DE" dirty="0"/>
              <a:t>Soziale Aspekte</a:t>
            </a:r>
          </a:p>
        </p:txBody>
      </p:sp>
      <p:sp>
        <p:nvSpPr>
          <p:cNvPr id="8" name="Fußzeilenplatzhalter 7"/>
          <p:cNvSpPr>
            <a:spLocks noGrp="1"/>
          </p:cNvSpPr>
          <p:nvPr>
            <p:ph type="ftr" sz="quarter" idx="3"/>
          </p:nvPr>
        </p:nvSpPr>
        <p:spPr/>
        <p:txBody>
          <a:bodyPr/>
          <a:lstStyle/>
          <a:p>
            <a:r>
              <a:rPr lang="de-DE" dirty="0"/>
              <a:t>Green Events – nachhaltige Veranstaltungen in der DPSG</a:t>
            </a:r>
          </a:p>
        </p:txBody>
      </p:sp>
      <p:pic>
        <p:nvPicPr>
          <p:cNvPr id="11" name="Grafik 10">
            <a:hlinkClick r:id="rId2" action="ppaction://hlinksldjump"/>
            <a:extLst>
              <a:ext uri="{FF2B5EF4-FFF2-40B4-BE49-F238E27FC236}">
                <a16:creationId xmlns:a16="http://schemas.microsoft.com/office/drawing/2014/main" xmlns="" id="{6C6CF8AB-6A56-4010-AFB8-6F3CE54A79C6}"/>
              </a:ext>
            </a:extLst>
          </p:cNvPr>
          <p:cNvPicPr>
            <a:picLocks noChangeAspect="1"/>
          </p:cNvPicPr>
          <p:nvPr/>
        </p:nvPicPr>
        <p:blipFill rotWithShape="1">
          <a:blip r:embed="rId3" cstate="print">
            <a:clrChange>
              <a:clrFrom>
                <a:srgbClr val="F0F0F0"/>
              </a:clrFrom>
              <a:clrTo>
                <a:srgbClr val="F0F0F0">
                  <a:alpha val="0"/>
                </a:srgbClr>
              </a:clrTo>
            </a:clrChange>
            <a:extLst>
              <a:ext uri="{28A0092B-C50C-407E-A947-70E740481C1C}">
                <a14:useLocalDpi xmlns:a14="http://schemas.microsoft.com/office/drawing/2010/main" val="0"/>
              </a:ext>
            </a:extLst>
          </a:blip>
          <a:srcRect l="23195" t="24800" r="23750" b="24800"/>
          <a:stretch/>
        </p:blipFill>
        <p:spPr>
          <a:xfrm>
            <a:off x="7026134" y="6178482"/>
            <a:ext cx="668347" cy="634894"/>
          </a:xfrm>
          <a:prstGeom prst="rect">
            <a:avLst/>
          </a:prstGeom>
        </p:spPr>
      </p:pic>
    </p:spTree>
    <p:extLst>
      <p:ext uri="{BB962C8B-B14F-4D97-AF65-F5344CB8AC3E}">
        <p14:creationId xmlns:p14="http://schemas.microsoft.com/office/powerpoint/2010/main" val="36007400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EBEA9EF6-6418-4662-93E8-6FF83D07D273}" type="datetime1">
              <a:rPr lang="de-DE" smtClean="0"/>
              <a:pPr/>
              <a:t>22.02.2018</a:t>
            </a:fld>
            <a:endParaRPr lang="de-DE" dirty="0"/>
          </a:p>
        </p:txBody>
      </p:sp>
      <p:sp>
        <p:nvSpPr>
          <p:cNvPr id="4" name="Foliennummernplatzhalter 3"/>
          <p:cNvSpPr>
            <a:spLocks noGrp="1"/>
          </p:cNvSpPr>
          <p:nvPr>
            <p:ph type="sldNum" sz="quarter" idx="12"/>
          </p:nvPr>
        </p:nvSpPr>
        <p:spPr/>
        <p:txBody>
          <a:bodyPr/>
          <a:lstStyle/>
          <a:p>
            <a:fld id="{6C6AE60A-B69C-4790-82F7-3882EDF23186}" type="slidenum">
              <a:rPr lang="de-DE" smtClean="0"/>
              <a:pPr/>
              <a:t>22</a:t>
            </a:fld>
            <a:endParaRPr lang="de-DE" dirty="0"/>
          </a:p>
        </p:txBody>
      </p:sp>
      <p:sp>
        <p:nvSpPr>
          <p:cNvPr id="5" name="Textplatzhalter 4"/>
          <p:cNvSpPr>
            <a:spLocks noGrp="1"/>
          </p:cNvSpPr>
          <p:nvPr>
            <p:ph type="body" sz="quarter" idx="14"/>
          </p:nvPr>
        </p:nvSpPr>
        <p:spPr/>
        <p:txBody>
          <a:bodyPr/>
          <a:lstStyle/>
          <a:p>
            <a:r>
              <a:rPr lang="de-DE" dirty="0"/>
              <a:t>Planungstreffen</a:t>
            </a:r>
          </a:p>
        </p:txBody>
      </p:sp>
      <p:sp>
        <p:nvSpPr>
          <p:cNvPr id="6" name="Textplatzhalter 5"/>
          <p:cNvSpPr>
            <a:spLocks noGrp="1"/>
          </p:cNvSpPr>
          <p:nvPr>
            <p:ph type="body" sz="quarter" idx="15"/>
          </p:nvPr>
        </p:nvSpPr>
        <p:spPr/>
        <p:txBody>
          <a:bodyPr/>
          <a:lstStyle/>
          <a:p>
            <a:r>
              <a:rPr lang="de-DE" dirty="0"/>
              <a:t>Auswahl des Veranstaltungsorts</a:t>
            </a:r>
          </a:p>
        </p:txBody>
      </p:sp>
      <p:sp>
        <p:nvSpPr>
          <p:cNvPr id="7" name="Textplatzhalter 6"/>
          <p:cNvSpPr>
            <a:spLocks noGrp="1"/>
          </p:cNvSpPr>
          <p:nvPr>
            <p:ph type="body" sz="quarter" idx="16"/>
          </p:nvPr>
        </p:nvSpPr>
        <p:spPr/>
        <p:txBody>
          <a:bodyPr/>
          <a:lstStyle/>
          <a:p>
            <a:r>
              <a:rPr lang="de-DE" dirty="0"/>
              <a:t>Zertifizierung</a:t>
            </a:r>
          </a:p>
        </p:txBody>
      </p:sp>
      <p:sp>
        <p:nvSpPr>
          <p:cNvPr id="8" name="Textplatzhalter 7"/>
          <p:cNvSpPr>
            <a:spLocks noGrp="1"/>
          </p:cNvSpPr>
          <p:nvPr>
            <p:ph type="body" sz="quarter" idx="17"/>
          </p:nvPr>
        </p:nvSpPr>
        <p:spPr/>
        <p:txBody>
          <a:bodyPr/>
          <a:lstStyle/>
          <a:p>
            <a:r>
              <a:rPr lang="de-DE" dirty="0"/>
              <a:t>Anreise</a:t>
            </a:r>
          </a:p>
        </p:txBody>
      </p:sp>
      <p:sp>
        <p:nvSpPr>
          <p:cNvPr id="19" name="Textplatzhalter 8"/>
          <p:cNvSpPr>
            <a:spLocks noGrp="1"/>
          </p:cNvSpPr>
          <p:nvPr>
            <p:ph type="body" sz="quarter" idx="18"/>
          </p:nvPr>
        </p:nvSpPr>
        <p:spPr/>
        <p:txBody>
          <a:bodyPr/>
          <a:lstStyle/>
          <a:p>
            <a:r>
              <a:rPr lang="de-DE" dirty="0"/>
              <a:t>Checkliste</a:t>
            </a:r>
          </a:p>
        </p:txBody>
      </p:sp>
      <p:sp>
        <p:nvSpPr>
          <p:cNvPr id="18" name="Textplatzhalter 17"/>
          <p:cNvSpPr>
            <a:spLocks noGrp="1"/>
          </p:cNvSpPr>
          <p:nvPr>
            <p:ph type="body" sz="quarter" idx="21"/>
          </p:nvPr>
        </p:nvSpPr>
        <p:spPr/>
        <p:txBody>
          <a:bodyPr>
            <a:normAutofit lnSpcReduction="10000"/>
          </a:bodyPr>
          <a:lstStyle/>
          <a:p>
            <a:r>
              <a:rPr lang="de-DE" dirty="0" err="1"/>
              <a:t>Trupphaus</a:t>
            </a:r>
            <a:endParaRPr lang="de-DE" dirty="0"/>
          </a:p>
        </p:txBody>
      </p:sp>
      <p:sp>
        <p:nvSpPr>
          <p:cNvPr id="11" name="Textplatzhalter 10"/>
          <p:cNvSpPr>
            <a:spLocks noGrp="1"/>
          </p:cNvSpPr>
          <p:nvPr>
            <p:ph type="body" sz="quarter" idx="20"/>
          </p:nvPr>
        </p:nvSpPr>
        <p:spPr/>
        <p:txBody>
          <a:bodyPr>
            <a:normAutofit/>
          </a:bodyPr>
          <a:lstStyle/>
          <a:p>
            <a:r>
              <a:rPr lang="de-DE" dirty="0"/>
              <a:t>Veranstaltungsort</a:t>
            </a:r>
          </a:p>
        </p:txBody>
      </p:sp>
      <p:sp>
        <p:nvSpPr>
          <p:cNvPr id="3" name="Fußzeilenplatzhalter 2"/>
          <p:cNvSpPr>
            <a:spLocks noGrp="1"/>
          </p:cNvSpPr>
          <p:nvPr>
            <p:ph type="ftr" sz="quarter" idx="3"/>
          </p:nvPr>
        </p:nvSpPr>
        <p:spPr/>
        <p:txBody>
          <a:bodyPr/>
          <a:lstStyle/>
          <a:p>
            <a:r>
              <a:rPr lang="de-DE" dirty="0"/>
              <a:t>Green Events – nachhaltige Veranstaltungen in der DPSG</a:t>
            </a:r>
          </a:p>
        </p:txBody>
      </p:sp>
      <p:sp>
        <p:nvSpPr>
          <p:cNvPr id="13" name="Rechteck 12">
            <a:hlinkClick r:id="rId2" action="ppaction://hlinksldjump"/>
          </p:cNvPr>
          <p:cNvSpPr/>
          <p:nvPr/>
        </p:nvSpPr>
        <p:spPr>
          <a:xfrm>
            <a:off x="7020272" y="10837"/>
            <a:ext cx="2123728"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hteck 13">
            <a:hlinkClick r:id="rId3" action="ppaction://hlinksldjump"/>
          </p:cNvPr>
          <p:cNvSpPr/>
          <p:nvPr/>
        </p:nvSpPr>
        <p:spPr>
          <a:xfrm>
            <a:off x="467544" y="1484784"/>
            <a:ext cx="8229600" cy="5039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5" name="Rechteck 14">
            <a:hlinkClick r:id="rId4" action="ppaction://hlinksldjump"/>
          </p:cNvPr>
          <p:cNvSpPr/>
          <p:nvPr/>
        </p:nvSpPr>
        <p:spPr>
          <a:xfrm>
            <a:off x="467544" y="2204864"/>
            <a:ext cx="8229600" cy="5039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6" name="Rechteck 15">
            <a:hlinkClick r:id="rId5" action="ppaction://hlinksldjump"/>
          </p:cNvPr>
          <p:cNvSpPr/>
          <p:nvPr/>
        </p:nvSpPr>
        <p:spPr>
          <a:xfrm>
            <a:off x="467544" y="2952715"/>
            <a:ext cx="8229600" cy="5039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7" name="Rechteck 16">
            <a:hlinkClick r:id="rId6" action="ppaction://hlinksldjump"/>
          </p:cNvPr>
          <p:cNvSpPr/>
          <p:nvPr/>
        </p:nvSpPr>
        <p:spPr>
          <a:xfrm>
            <a:off x="467544" y="3683818"/>
            <a:ext cx="8229600" cy="5039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0" name="Rechteck 19">
            <a:hlinkClick r:id="rId7" action="ppaction://hlinksldjump"/>
          </p:cNvPr>
          <p:cNvSpPr/>
          <p:nvPr/>
        </p:nvSpPr>
        <p:spPr>
          <a:xfrm>
            <a:off x="457200" y="4400283"/>
            <a:ext cx="8229600" cy="5039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0" name="Grafik 9">
            <a:hlinkClick r:id="rId2" action="ppaction://hlinksldjump"/>
            <a:extLst>
              <a:ext uri="{FF2B5EF4-FFF2-40B4-BE49-F238E27FC236}">
                <a16:creationId xmlns:a16="http://schemas.microsoft.com/office/drawing/2014/main" xmlns="" id="{B796EEAE-54FA-4CF9-992D-52B097D975DD}"/>
              </a:ext>
            </a:extLst>
          </p:cNvPr>
          <p:cNvPicPr>
            <a:picLocks noChangeAspect="1"/>
          </p:cNvPicPr>
          <p:nvPr/>
        </p:nvPicPr>
        <p:blipFill rotWithShape="1">
          <a:blip r:embed="rId8" cstate="print">
            <a:clrChange>
              <a:clrFrom>
                <a:srgbClr val="F0F0F0"/>
              </a:clrFrom>
              <a:clrTo>
                <a:srgbClr val="F0F0F0">
                  <a:alpha val="0"/>
                </a:srgbClr>
              </a:clrTo>
            </a:clrChange>
            <a:extLst>
              <a:ext uri="{28A0092B-C50C-407E-A947-70E740481C1C}">
                <a14:useLocalDpi xmlns:a14="http://schemas.microsoft.com/office/drawing/2010/main" val="0"/>
              </a:ext>
            </a:extLst>
          </a:blip>
          <a:srcRect l="22700" t="24800" r="23195" b="24800"/>
          <a:stretch/>
        </p:blipFill>
        <p:spPr>
          <a:xfrm>
            <a:off x="7020272" y="6169527"/>
            <a:ext cx="669600" cy="623741"/>
          </a:xfrm>
          <a:prstGeom prst="rect">
            <a:avLst/>
          </a:prstGeom>
        </p:spPr>
      </p:pic>
    </p:spTree>
    <p:extLst>
      <p:ext uri="{BB962C8B-B14F-4D97-AF65-F5344CB8AC3E}">
        <p14:creationId xmlns:p14="http://schemas.microsoft.com/office/powerpoint/2010/main" val="33073237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457200" y="1908446"/>
            <a:ext cx="8229600" cy="3733873"/>
          </a:xfrm>
        </p:spPr>
        <p:txBody>
          <a:bodyPr/>
          <a:lstStyle/>
          <a:p>
            <a:pPr marL="285750" indent="-285750">
              <a:buFontTx/>
              <a:buChar char="-"/>
            </a:pPr>
            <a:r>
              <a:rPr lang="de-DE" sz="1800" dirty="0"/>
              <a:t>Speziell bei Planungstreffen könnt ihr prüfen, ob ein virtuelles Treffen ausreicht, sodass ihr Fahrtwege vermeiden könnt. </a:t>
            </a:r>
          </a:p>
          <a:p>
            <a:pPr marL="285750" indent="-285750">
              <a:buFontTx/>
              <a:buChar char="-"/>
            </a:pPr>
            <a:r>
              <a:rPr lang="de-DE" sz="1800" dirty="0"/>
              <a:t>Für ein virtuelles Treffen gibt es einige Online-Tools:</a:t>
            </a:r>
          </a:p>
          <a:p>
            <a:pPr marL="285750" indent="-285750">
              <a:buFontTx/>
              <a:buChar char="-"/>
            </a:pPr>
            <a:endParaRPr lang="de-DE" sz="1800" dirty="0"/>
          </a:p>
          <a:p>
            <a:pPr marL="285750" indent="-285750">
              <a:buFontTx/>
              <a:buChar char="-"/>
            </a:pPr>
            <a:endParaRPr lang="de-DE" sz="1800" dirty="0"/>
          </a:p>
          <a:p>
            <a:pPr marL="285750" indent="-285750">
              <a:buFontTx/>
              <a:buChar char="-"/>
            </a:pPr>
            <a:endParaRPr lang="de-DE" sz="1800" dirty="0"/>
          </a:p>
          <a:p>
            <a:pPr marL="285750" indent="-285750">
              <a:buFontTx/>
              <a:buChar char="-"/>
            </a:pPr>
            <a:r>
              <a:rPr lang="de-DE" sz="1800" dirty="0"/>
              <a:t>Protokolle, Listen, Formulare können in einer Cloud abgelegt werden. So können sie von allen genutzt und bearbeitet werden. Bei der Auswahl der Cloud könnt ihr darauf achten, dass der Anbieter nachhaltig und ökologisch handelt. Einige Anbieter von Cloudlösungen sind:</a:t>
            </a:r>
          </a:p>
          <a:p>
            <a:pPr marL="0" indent="0">
              <a:buNone/>
            </a:pPr>
            <a:endParaRPr lang="de-DE" sz="1800" dirty="0"/>
          </a:p>
        </p:txBody>
      </p:sp>
      <p:sp>
        <p:nvSpPr>
          <p:cNvPr id="3" name="Datumsplatzhalter 2"/>
          <p:cNvSpPr>
            <a:spLocks noGrp="1"/>
          </p:cNvSpPr>
          <p:nvPr>
            <p:ph type="dt" sz="half" idx="10"/>
          </p:nvPr>
        </p:nvSpPr>
        <p:spPr/>
        <p:txBody>
          <a:bodyPr/>
          <a:lstStyle/>
          <a:p>
            <a:fld id="{46F2AECA-1029-4806-830C-F62D6A186CAF}" type="datetime1">
              <a:rPr lang="de-DE" smtClean="0"/>
              <a:pPr/>
              <a:t>22.02.2018</a:t>
            </a:fld>
            <a:endParaRPr lang="de-DE" dirty="0"/>
          </a:p>
        </p:txBody>
      </p:sp>
      <p:sp>
        <p:nvSpPr>
          <p:cNvPr id="5" name="Foliennummernplatzhalter 4"/>
          <p:cNvSpPr>
            <a:spLocks noGrp="1"/>
          </p:cNvSpPr>
          <p:nvPr>
            <p:ph type="sldNum" sz="quarter" idx="12"/>
          </p:nvPr>
        </p:nvSpPr>
        <p:spPr/>
        <p:txBody>
          <a:bodyPr/>
          <a:lstStyle/>
          <a:p>
            <a:fld id="{6C6AE60A-B69C-4790-82F7-3882EDF23186}" type="slidenum">
              <a:rPr lang="de-DE" smtClean="0"/>
              <a:pPr/>
              <a:t>23</a:t>
            </a:fld>
            <a:endParaRPr lang="de-DE" dirty="0"/>
          </a:p>
        </p:txBody>
      </p:sp>
      <p:sp>
        <p:nvSpPr>
          <p:cNvPr id="6" name="Inhaltsplatzhalter 5"/>
          <p:cNvSpPr>
            <a:spLocks noGrp="1"/>
          </p:cNvSpPr>
          <p:nvPr>
            <p:ph idx="16"/>
          </p:nvPr>
        </p:nvSpPr>
        <p:spPr/>
        <p:txBody>
          <a:bodyPr/>
          <a:lstStyle/>
          <a:p>
            <a:r>
              <a:rPr lang="de-DE" dirty="0"/>
              <a:t>Planungstreffen</a:t>
            </a:r>
          </a:p>
        </p:txBody>
      </p:sp>
      <p:sp>
        <p:nvSpPr>
          <p:cNvPr id="7" name="Textplatzhalter 6"/>
          <p:cNvSpPr>
            <a:spLocks noGrp="1"/>
          </p:cNvSpPr>
          <p:nvPr>
            <p:ph type="body" sz="quarter" idx="14"/>
          </p:nvPr>
        </p:nvSpPr>
        <p:spPr/>
        <p:txBody>
          <a:bodyPr>
            <a:normAutofit lnSpcReduction="10000"/>
          </a:bodyPr>
          <a:lstStyle/>
          <a:p>
            <a:r>
              <a:rPr lang="de-DE" dirty="0"/>
              <a:t>Trupphaus</a:t>
            </a:r>
          </a:p>
        </p:txBody>
      </p:sp>
      <p:sp>
        <p:nvSpPr>
          <p:cNvPr id="8" name="Textplatzhalter 7"/>
          <p:cNvSpPr>
            <a:spLocks noGrp="1"/>
          </p:cNvSpPr>
          <p:nvPr>
            <p:ph type="body" sz="quarter" idx="20"/>
          </p:nvPr>
        </p:nvSpPr>
        <p:spPr/>
        <p:txBody>
          <a:bodyPr/>
          <a:lstStyle/>
          <a:p>
            <a:r>
              <a:rPr lang="de-DE" dirty="0"/>
              <a:t>Veranstaltungsort</a:t>
            </a:r>
          </a:p>
        </p:txBody>
      </p:sp>
      <p:sp>
        <p:nvSpPr>
          <p:cNvPr id="4" name="Fußzeilenplatzhalter 3"/>
          <p:cNvSpPr>
            <a:spLocks noGrp="1"/>
          </p:cNvSpPr>
          <p:nvPr>
            <p:ph type="ftr" sz="quarter" idx="3"/>
          </p:nvPr>
        </p:nvSpPr>
        <p:spPr/>
        <p:txBody>
          <a:bodyPr/>
          <a:lstStyle/>
          <a:p>
            <a:r>
              <a:rPr lang="de-DE" dirty="0"/>
              <a:t>Green Events – nachhaltige Veranstaltungen in der DPSG</a:t>
            </a:r>
          </a:p>
        </p:txBody>
      </p:sp>
      <p:sp>
        <p:nvSpPr>
          <p:cNvPr id="10" name="Rechteck 9">
            <a:hlinkClick r:id="rId2" action="ppaction://hlinksldjump"/>
          </p:cNvPr>
          <p:cNvSpPr/>
          <p:nvPr/>
        </p:nvSpPr>
        <p:spPr>
          <a:xfrm>
            <a:off x="7020272" y="10837"/>
            <a:ext cx="2123728"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1" name="Rechteck 10">
            <a:hlinkClick r:id="rId3" action="ppaction://hlinksldjump"/>
          </p:cNvPr>
          <p:cNvSpPr/>
          <p:nvPr/>
        </p:nvSpPr>
        <p:spPr>
          <a:xfrm>
            <a:off x="35496" y="44624"/>
            <a:ext cx="3816424"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9" name="Rechteck 8">
            <a:hlinkClick r:id="rId4"/>
            <a:extLst>
              <a:ext uri="{FF2B5EF4-FFF2-40B4-BE49-F238E27FC236}">
                <a16:creationId xmlns:a16="http://schemas.microsoft.com/office/drawing/2014/main" xmlns="" id="{1B39E8E7-CBD2-4459-BEFB-0B28B76F6DCF}"/>
              </a:ext>
            </a:extLst>
          </p:cNvPr>
          <p:cNvSpPr/>
          <p:nvPr/>
        </p:nvSpPr>
        <p:spPr>
          <a:xfrm>
            <a:off x="827584" y="2844548"/>
            <a:ext cx="1080120" cy="1008112"/>
          </a:xfrm>
          <a:prstGeom prst="rect">
            <a:avLst/>
          </a:prstGeom>
          <a:solidFill>
            <a:srgbClr val="3A86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50" dirty="0"/>
              <a:t>Telefon-konferenz</a:t>
            </a:r>
          </a:p>
        </p:txBody>
      </p:sp>
      <p:sp>
        <p:nvSpPr>
          <p:cNvPr id="12" name="Rechteck 11">
            <a:hlinkClick r:id="rId5"/>
            <a:extLst>
              <a:ext uri="{FF2B5EF4-FFF2-40B4-BE49-F238E27FC236}">
                <a16:creationId xmlns:a16="http://schemas.microsoft.com/office/drawing/2014/main" xmlns="" id="{5FFA82BC-9D40-47DC-8599-E4ACAD3599E6}"/>
              </a:ext>
            </a:extLst>
          </p:cNvPr>
          <p:cNvSpPr/>
          <p:nvPr/>
        </p:nvSpPr>
        <p:spPr>
          <a:xfrm>
            <a:off x="2197833" y="2844548"/>
            <a:ext cx="1080120" cy="1008112"/>
          </a:xfrm>
          <a:prstGeom prst="rect">
            <a:avLst/>
          </a:prstGeom>
          <a:solidFill>
            <a:srgbClr val="7BB9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50" dirty="0"/>
              <a:t>Skype</a:t>
            </a:r>
          </a:p>
        </p:txBody>
      </p:sp>
      <p:sp>
        <p:nvSpPr>
          <p:cNvPr id="13" name="Rechteck 12">
            <a:hlinkClick r:id="rId6"/>
            <a:extLst>
              <a:ext uri="{FF2B5EF4-FFF2-40B4-BE49-F238E27FC236}">
                <a16:creationId xmlns:a16="http://schemas.microsoft.com/office/drawing/2014/main" xmlns="" id="{398DF1AF-6C50-4EEE-BFD2-68AF0AE83A4F}"/>
              </a:ext>
            </a:extLst>
          </p:cNvPr>
          <p:cNvSpPr/>
          <p:nvPr/>
        </p:nvSpPr>
        <p:spPr>
          <a:xfrm>
            <a:off x="3568082" y="2849430"/>
            <a:ext cx="1080120" cy="1008112"/>
          </a:xfrm>
          <a:prstGeom prst="rect">
            <a:avLst/>
          </a:prstGeom>
          <a:solidFill>
            <a:srgbClr val="B1CD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50" dirty="0" err="1"/>
              <a:t>Blizz</a:t>
            </a:r>
            <a:endParaRPr lang="de-DE" sz="1750" dirty="0"/>
          </a:p>
        </p:txBody>
      </p:sp>
      <p:sp>
        <p:nvSpPr>
          <p:cNvPr id="14" name="Rechteck 13">
            <a:hlinkClick r:id="rId7"/>
            <a:extLst>
              <a:ext uri="{FF2B5EF4-FFF2-40B4-BE49-F238E27FC236}">
                <a16:creationId xmlns:a16="http://schemas.microsoft.com/office/drawing/2014/main" xmlns="" id="{4C2E4F1F-36AC-40B6-9D0F-AC445C32801D}"/>
              </a:ext>
            </a:extLst>
          </p:cNvPr>
          <p:cNvSpPr/>
          <p:nvPr/>
        </p:nvSpPr>
        <p:spPr>
          <a:xfrm>
            <a:off x="4938331" y="2844548"/>
            <a:ext cx="1080120" cy="1008112"/>
          </a:xfrm>
          <a:prstGeom prst="rect">
            <a:avLst/>
          </a:prstGeom>
          <a:solidFill>
            <a:srgbClr val="6EA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50" dirty="0" err="1"/>
              <a:t>VSee</a:t>
            </a:r>
            <a:endParaRPr lang="de-DE" sz="1750" dirty="0"/>
          </a:p>
        </p:txBody>
      </p:sp>
      <p:sp>
        <p:nvSpPr>
          <p:cNvPr id="15" name="Rechteck 14">
            <a:hlinkClick r:id="rId8"/>
            <a:extLst>
              <a:ext uri="{FF2B5EF4-FFF2-40B4-BE49-F238E27FC236}">
                <a16:creationId xmlns:a16="http://schemas.microsoft.com/office/drawing/2014/main" xmlns="" id="{A42B0F69-0B25-40E3-A89F-A55443736A10}"/>
              </a:ext>
            </a:extLst>
          </p:cNvPr>
          <p:cNvSpPr/>
          <p:nvPr/>
        </p:nvSpPr>
        <p:spPr>
          <a:xfrm>
            <a:off x="6308580" y="2857826"/>
            <a:ext cx="1080120" cy="1008112"/>
          </a:xfrm>
          <a:prstGeom prst="rect">
            <a:avLst/>
          </a:prstGeom>
          <a:solidFill>
            <a:srgbClr val="B1CD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50" dirty="0" err="1"/>
              <a:t>Tox</a:t>
            </a:r>
            <a:endParaRPr lang="de-DE" sz="1750" dirty="0"/>
          </a:p>
        </p:txBody>
      </p:sp>
      <p:sp>
        <p:nvSpPr>
          <p:cNvPr id="16" name="Rechteck 15">
            <a:hlinkClick r:id="rId9"/>
            <a:extLst>
              <a:ext uri="{FF2B5EF4-FFF2-40B4-BE49-F238E27FC236}">
                <a16:creationId xmlns:a16="http://schemas.microsoft.com/office/drawing/2014/main" xmlns="" id="{63077B57-901A-4423-B695-C61922EDF86E}"/>
              </a:ext>
            </a:extLst>
          </p:cNvPr>
          <p:cNvSpPr/>
          <p:nvPr/>
        </p:nvSpPr>
        <p:spPr>
          <a:xfrm>
            <a:off x="7678829" y="2844548"/>
            <a:ext cx="1080120" cy="1008112"/>
          </a:xfrm>
          <a:prstGeom prst="rect">
            <a:avLst/>
          </a:prstGeom>
          <a:solidFill>
            <a:srgbClr val="7BB9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50" dirty="0"/>
              <a:t>Google </a:t>
            </a:r>
            <a:r>
              <a:rPr lang="de-DE" sz="1750" dirty="0" err="1"/>
              <a:t>Hangouts</a:t>
            </a:r>
            <a:endParaRPr lang="de-DE" sz="1750" dirty="0"/>
          </a:p>
        </p:txBody>
      </p:sp>
      <p:sp>
        <p:nvSpPr>
          <p:cNvPr id="17" name="Rechteck 16">
            <a:hlinkClick r:id="rId10"/>
            <a:extLst>
              <a:ext uri="{FF2B5EF4-FFF2-40B4-BE49-F238E27FC236}">
                <a16:creationId xmlns:a16="http://schemas.microsoft.com/office/drawing/2014/main" xmlns="" id="{C0930766-F386-4812-959A-1407AB4CBAC8}"/>
              </a:ext>
            </a:extLst>
          </p:cNvPr>
          <p:cNvSpPr/>
          <p:nvPr/>
        </p:nvSpPr>
        <p:spPr>
          <a:xfrm>
            <a:off x="827584" y="5013176"/>
            <a:ext cx="1080120" cy="1008112"/>
          </a:xfrm>
          <a:prstGeom prst="rect">
            <a:avLst/>
          </a:prstGeom>
          <a:solidFill>
            <a:srgbClr val="3A86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50" dirty="0" err="1"/>
              <a:t>Trello</a:t>
            </a:r>
            <a:endParaRPr lang="de-DE" sz="1750" dirty="0"/>
          </a:p>
        </p:txBody>
      </p:sp>
      <p:sp>
        <p:nvSpPr>
          <p:cNvPr id="18" name="Rechteck 17">
            <a:hlinkClick r:id="rId11"/>
            <a:extLst>
              <a:ext uri="{FF2B5EF4-FFF2-40B4-BE49-F238E27FC236}">
                <a16:creationId xmlns:a16="http://schemas.microsoft.com/office/drawing/2014/main" xmlns="" id="{96579C90-A91F-47E1-8CCD-E3DA639A2FFC}"/>
              </a:ext>
            </a:extLst>
          </p:cNvPr>
          <p:cNvSpPr/>
          <p:nvPr/>
        </p:nvSpPr>
        <p:spPr>
          <a:xfrm>
            <a:off x="2197833" y="5013176"/>
            <a:ext cx="1080120" cy="1008112"/>
          </a:xfrm>
          <a:prstGeom prst="rect">
            <a:avLst/>
          </a:prstGeom>
          <a:solidFill>
            <a:srgbClr val="7BB9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50" dirty="0"/>
              <a:t>Wunder-list</a:t>
            </a:r>
          </a:p>
        </p:txBody>
      </p:sp>
      <p:sp>
        <p:nvSpPr>
          <p:cNvPr id="19" name="Rechteck 18">
            <a:hlinkClick r:id="rId12"/>
            <a:extLst>
              <a:ext uri="{FF2B5EF4-FFF2-40B4-BE49-F238E27FC236}">
                <a16:creationId xmlns:a16="http://schemas.microsoft.com/office/drawing/2014/main" xmlns="" id="{AE03CADE-CD94-42C5-B0FF-720A4CAD6A2A}"/>
              </a:ext>
            </a:extLst>
          </p:cNvPr>
          <p:cNvSpPr/>
          <p:nvPr/>
        </p:nvSpPr>
        <p:spPr>
          <a:xfrm>
            <a:off x="3568082" y="5009669"/>
            <a:ext cx="1080120" cy="1008112"/>
          </a:xfrm>
          <a:prstGeom prst="rect">
            <a:avLst/>
          </a:prstGeom>
          <a:solidFill>
            <a:srgbClr val="B1CD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50" dirty="0"/>
              <a:t>Own-</a:t>
            </a:r>
            <a:r>
              <a:rPr lang="de-DE" sz="1750" dirty="0" err="1"/>
              <a:t>cloud</a:t>
            </a:r>
            <a:endParaRPr lang="de-DE" sz="1750" dirty="0"/>
          </a:p>
        </p:txBody>
      </p:sp>
      <p:sp>
        <p:nvSpPr>
          <p:cNvPr id="20" name="Rechteck 19">
            <a:hlinkClick r:id="rId13"/>
            <a:extLst>
              <a:ext uri="{FF2B5EF4-FFF2-40B4-BE49-F238E27FC236}">
                <a16:creationId xmlns:a16="http://schemas.microsoft.com/office/drawing/2014/main" xmlns="" id="{6641882A-60F1-4EB5-BC2E-CA7C4B50A5AA}"/>
              </a:ext>
            </a:extLst>
          </p:cNvPr>
          <p:cNvSpPr/>
          <p:nvPr/>
        </p:nvSpPr>
        <p:spPr>
          <a:xfrm>
            <a:off x="4938331" y="5013176"/>
            <a:ext cx="1080120" cy="1008112"/>
          </a:xfrm>
          <a:prstGeom prst="rect">
            <a:avLst/>
          </a:prstGeom>
          <a:solidFill>
            <a:srgbClr val="6EA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50" dirty="0"/>
              <a:t>Dropbox</a:t>
            </a:r>
          </a:p>
        </p:txBody>
      </p:sp>
      <p:sp>
        <p:nvSpPr>
          <p:cNvPr id="21" name="Rechteck 20">
            <a:hlinkClick r:id="rId14"/>
            <a:extLst>
              <a:ext uri="{FF2B5EF4-FFF2-40B4-BE49-F238E27FC236}">
                <a16:creationId xmlns:a16="http://schemas.microsoft.com/office/drawing/2014/main" xmlns="" id="{70140C7E-A52C-4FA1-A18E-5617E1D99281}"/>
              </a:ext>
            </a:extLst>
          </p:cNvPr>
          <p:cNvSpPr/>
          <p:nvPr/>
        </p:nvSpPr>
        <p:spPr>
          <a:xfrm>
            <a:off x="6308580" y="5009676"/>
            <a:ext cx="1080120" cy="1008112"/>
          </a:xfrm>
          <a:prstGeom prst="rect">
            <a:avLst/>
          </a:prstGeom>
          <a:solidFill>
            <a:srgbClr val="B1CD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50" dirty="0"/>
              <a:t>Magenta-</a:t>
            </a:r>
            <a:r>
              <a:rPr lang="de-DE" sz="1750" dirty="0" err="1"/>
              <a:t>cloud</a:t>
            </a:r>
            <a:endParaRPr lang="de-DE" sz="1750" dirty="0"/>
          </a:p>
        </p:txBody>
      </p:sp>
      <p:sp>
        <p:nvSpPr>
          <p:cNvPr id="22" name="Rechteck 21">
            <a:hlinkClick r:id="rId15"/>
            <a:extLst>
              <a:ext uri="{FF2B5EF4-FFF2-40B4-BE49-F238E27FC236}">
                <a16:creationId xmlns:a16="http://schemas.microsoft.com/office/drawing/2014/main" xmlns="" id="{20EFEDE4-E86E-4920-B725-9FFFE2C5FC4F}"/>
              </a:ext>
            </a:extLst>
          </p:cNvPr>
          <p:cNvSpPr/>
          <p:nvPr/>
        </p:nvSpPr>
        <p:spPr>
          <a:xfrm>
            <a:off x="7678829" y="5013176"/>
            <a:ext cx="1080120" cy="1008112"/>
          </a:xfrm>
          <a:prstGeom prst="rect">
            <a:avLst/>
          </a:prstGeom>
          <a:solidFill>
            <a:srgbClr val="7BB9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50" dirty="0"/>
              <a:t>Google Drive</a:t>
            </a:r>
          </a:p>
        </p:txBody>
      </p:sp>
      <p:pic>
        <p:nvPicPr>
          <p:cNvPr id="23" name="Grafik 22">
            <a:hlinkClick r:id="rId3" action="ppaction://hlinksldjump"/>
            <a:extLst>
              <a:ext uri="{FF2B5EF4-FFF2-40B4-BE49-F238E27FC236}">
                <a16:creationId xmlns:a16="http://schemas.microsoft.com/office/drawing/2014/main" xmlns="" id="{B49FFD11-FF15-4519-ACB8-98247BA9E443}"/>
              </a:ext>
            </a:extLst>
          </p:cNvPr>
          <p:cNvPicPr>
            <a:picLocks noChangeAspect="1"/>
          </p:cNvPicPr>
          <p:nvPr/>
        </p:nvPicPr>
        <p:blipFill rotWithShape="1">
          <a:blip r:embed="rId16" cstate="print">
            <a:clrChange>
              <a:clrFrom>
                <a:srgbClr val="F0F0F0"/>
              </a:clrFrom>
              <a:clrTo>
                <a:srgbClr val="F0F0F0">
                  <a:alpha val="0"/>
                </a:srgbClr>
              </a:clrTo>
            </a:clrChange>
            <a:extLst>
              <a:ext uri="{28A0092B-C50C-407E-A947-70E740481C1C}">
                <a14:useLocalDpi xmlns:a14="http://schemas.microsoft.com/office/drawing/2010/main" val="0"/>
              </a:ext>
            </a:extLst>
          </a:blip>
          <a:srcRect l="22700" t="24800" r="23195" b="24800"/>
          <a:stretch/>
        </p:blipFill>
        <p:spPr>
          <a:xfrm>
            <a:off x="7020272" y="6169527"/>
            <a:ext cx="669600" cy="623741"/>
          </a:xfrm>
          <a:prstGeom prst="rect">
            <a:avLst/>
          </a:prstGeom>
        </p:spPr>
      </p:pic>
    </p:spTree>
    <p:extLst>
      <p:ext uri="{BB962C8B-B14F-4D97-AF65-F5344CB8AC3E}">
        <p14:creationId xmlns:p14="http://schemas.microsoft.com/office/powerpoint/2010/main" val="7686231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285750" indent="-285750">
              <a:buFontTx/>
              <a:buChar char="-"/>
            </a:pPr>
            <a:r>
              <a:rPr lang="de-DE" sz="1800" dirty="0"/>
              <a:t>Eine ökologische Orientierung des Veranstaltungsorts (sofern ein Betreiber vorhanden ist) kann die Mülltrennung, Verwendung von Ökostrom oder eine verbrauchsgerechte Abrechnungen beinhalten. </a:t>
            </a:r>
          </a:p>
          <a:p>
            <a:pPr marL="285750" indent="-285750">
              <a:buFontTx/>
              <a:buChar char="-"/>
            </a:pPr>
            <a:r>
              <a:rPr lang="de-DE" sz="1800" dirty="0"/>
              <a:t>Zum Beispiel könnt ihr darauf achten, dass die Entfernung zum Wohnort der Teilnehmer nicht zu groß wird. </a:t>
            </a:r>
          </a:p>
          <a:p>
            <a:pPr marL="285750" indent="-285750">
              <a:buFontTx/>
              <a:buChar char="-"/>
            </a:pPr>
            <a:r>
              <a:rPr lang="de-DE" sz="1800" dirty="0"/>
              <a:t>Ebenfalls sollte eine optimale Erreichbarkeit mit öffentliche Verkehrsmitteln gewährleistet sein. </a:t>
            </a:r>
          </a:p>
          <a:p>
            <a:pPr marL="285750" indent="-285750">
              <a:buFontTx/>
              <a:buChar char="-"/>
            </a:pPr>
            <a:r>
              <a:rPr lang="de-DE" sz="1800" dirty="0"/>
              <a:t>Sollte der Veranstaltungsort mit öffentlichen Verkehrsmitteln nicht gut zu erreichen sein, so könnt ihr eine Fahrgemeinschaft organisieren oder den Betreiber fragen, ob es nicht auch einen Fahrdienst („Shuttle“) gibt.</a:t>
            </a:r>
          </a:p>
        </p:txBody>
      </p:sp>
      <p:sp>
        <p:nvSpPr>
          <p:cNvPr id="3" name="Datumsplatzhalter 2"/>
          <p:cNvSpPr>
            <a:spLocks noGrp="1"/>
          </p:cNvSpPr>
          <p:nvPr>
            <p:ph type="dt" sz="half" idx="10"/>
          </p:nvPr>
        </p:nvSpPr>
        <p:spPr/>
        <p:txBody>
          <a:bodyPr/>
          <a:lstStyle/>
          <a:p>
            <a:fld id="{21248939-0E75-4F5E-A8BF-84F9237AA374}" type="datetime1">
              <a:rPr lang="de-DE" smtClean="0"/>
              <a:pPr/>
              <a:t>22.02.2018</a:t>
            </a:fld>
            <a:endParaRPr lang="de-DE" dirty="0"/>
          </a:p>
        </p:txBody>
      </p:sp>
      <p:sp>
        <p:nvSpPr>
          <p:cNvPr id="5" name="Foliennummernplatzhalter 4"/>
          <p:cNvSpPr>
            <a:spLocks noGrp="1"/>
          </p:cNvSpPr>
          <p:nvPr>
            <p:ph type="sldNum" sz="quarter" idx="12"/>
          </p:nvPr>
        </p:nvSpPr>
        <p:spPr/>
        <p:txBody>
          <a:bodyPr/>
          <a:lstStyle/>
          <a:p>
            <a:fld id="{6C6AE60A-B69C-4790-82F7-3882EDF23186}" type="slidenum">
              <a:rPr lang="de-DE" smtClean="0"/>
              <a:pPr/>
              <a:t>24</a:t>
            </a:fld>
            <a:endParaRPr lang="de-DE" dirty="0"/>
          </a:p>
        </p:txBody>
      </p:sp>
      <p:sp>
        <p:nvSpPr>
          <p:cNvPr id="6" name="Inhaltsplatzhalter 5"/>
          <p:cNvSpPr>
            <a:spLocks noGrp="1"/>
          </p:cNvSpPr>
          <p:nvPr>
            <p:ph idx="16"/>
          </p:nvPr>
        </p:nvSpPr>
        <p:spPr/>
        <p:txBody>
          <a:bodyPr/>
          <a:lstStyle/>
          <a:p>
            <a:r>
              <a:rPr lang="de-DE" dirty="0"/>
              <a:t>Auswahl des Veranstaltungsorts</a:t>
            </a:r>
          </a:p>
        </p:txBody>
      </p:sp>
      <p:sp>
        <p:nvSpPr>
          <p:cNvPr id="7" name="Textplatzhalter 6"/>
          <p:cNvSpPr>
            <a:spLocks noGrp="1"/>
          </p:cNvSpPr>
          <p:nvPr>
            <p:ph type="body" sz="quarter" idx="14"/>
          </p:nvPr>
        </p:nvSpPr>
        <p:spPr/>
        <p:txBody>
          <a:bodyPr>
            <a:normAutofit lnSpcReduction="10000"/>
          </a:bodyPr>
          <a:lstStyle/>
          <a:p>
            <a:r>
              <a:rPr lang="de-DE" dirty="0"/>
              <a:t>Trupphaus</a:t>
            </a:r>
          </a:p>
        </p:txBody>
      </p:sp>
      <p:sp>
        <p:nvSpPr>
          <p:cNvPr id="8" name="Textplatzhalter 7"/>
          <p:cNvSpPr>
            <a:spLocks noGrp="1"/>
          </p:cNvSpPr>
          <p:nvPr>
            <p:ph type="body" sz="quarter" idx="20"/>
          </p:nvPr>
        </p:nvSpPr>
        <p:spPr/>
        <p:txBody>
          <a:bodyPr/>
          <a:lstStyle/>
          <a:p>
            <a:r>
              <a:rPr lang="de-DE" dirty="0"/>
              <a:t>Veranstaltungsort</a:t>
            </a:r>
          </a:p>
        </p:txBody>
      </p:sp>
      <p:sp>
        <p:nvSpPr>
          <p:cNvPr id="4" name="Fußzeilenplatzhalter 3"/>
          <p:cNvSpPr>
            <a:spLocks noGrp="1"/>
          </p:cNvSpPr>
          <p:nvPr>
            <p:ph type="ftr" sz="quarter" idx="3"/>
          </p:nvPr>
        </p:nvSpPr>
        <p:spPr/>
        <p:txBody>
          <a:bodyPr/>
          <a:lstStyle/>
          <a:p>
            <a:r>
              <a:rPr lang="de-DE" dirty="0"/>
              <a:t>Green Events – nachhaltige Veranstaltungen in der DPSG</a:t>
            </a:r>
          </a:p>
        </p:txBody>
      </p:sp>
      <p:sp>
        <p:nvSpPr>
          <p:cNvPr id="9" name="Rechteck 8">
            <a:hlinkClick r:id="rId2" action="ppaction://hlinksldjump"/>
          </p:cNvPr>
          <p:cNvSpPr/>
          <p:nvPr/>
        </p:nvSpPr>
        <p:spPr>
          <a:xfrm>
            <a:off x="7020272" y="10837"/>
            <a:ext cx="2123728"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0" name="Rechteck 9">
            <a:hlinkClick r:id="rId3" action="ppaction://hlinksldjump"/>
          </p:cNvPr>
          <p:cNvSpPr/>
          <p:nvPr/>
        </p:nvSpPr>
        <p:spPr>
          <a:xfrm>
            <a:off x="35496" y="44624"/>
            <a:ext cx="3816424"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1" name="Grafik 10">
            <a:hlinkClick r:id="rId3" action="ppaction://hlinksldjump"/>
            <a:extLst>
              <a:ext uri="{FF2B5EF4-FFF2-40B4-BE49-F238E27FC236}">
                <a16:creationId xmlns:a16="http://schemas.microsoft.com/office/drawing/2014/main" xmlns="" id="{245DBABB-5EBF-4C31-BF52-DBFA5A3B37E3}"/>
              </a:ext>
            </a:extLst>
          </p:cNvPr>
          <p:cNvPicPr>
            <a:picLocks noChangeAspect="1"/>
          </p:cNvPicPr>
          <p:nvPr/>
        </p:nvPicPr>
        <p:blipFill rotWithShape="1">
          <a:blip r:embed="rId4" cstate="print">
            <a:clrChange>
              <a:clrFrom>
                <a:srgbClr val="F0F0F0"/>
              </a:clrFrom>
              <a:clrTo>
                <a:srgbClr val="F0F0F0">
                  <a:alpha val="0"/>
                </a:srgbClr>
              </a:clrTo>
            </a:clrChange>
            <a:extLst>
              <a:ext uri="{28A0092B-C50C-407E-A947-70E740481C1C}">
                <a14:useLocalDpi xmlns:a14="http://schemas.microsoft.com/office/drawing/2010/main" val="0"/>
              </a:ext>
            </a:extLst>
          </a:blip>
          <a:srcRect l="22700" t="24800" r="23195" b="24800"/>
          <a:stretch/>
        </p:blipFill>
        <p:spPr>
          <a:xfrm>
            <a:off x="7020272" y="6169527"/>
            <a:ext cx="669600" cy="623741"/>
          </a:xfrm>
          <a:prstGeom prst="rect">
            <a:avLst/>
          </a:prstGeom>
        </p:spPr>
      </p:pic>
    </p:spTree>
    <p:extLst>
      <p:ext uri="{BB962C8B-B14F-4D97-AF65-F5344CB8AC3E}">
        <p14:creationId xmlns:p14="http://schemas.microsoft.com/office/powerpoint/2010/main" val="14286741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492154" y="1702044"/>
            <a:ext cx="8229600" cy="3733873"/>
          </a:xfrm>
        </p:spPr>
        <p:txBody>
          <a:bodyPr/>
          <a:lstStyle/>
          <a:p>
            <a:pPr marL="285750" indent="-285750">
              <a:buFontTx/>
              <a:buChar char="-"/>
            </a:pPr>
            <a:r>
              <a:rPr lang="de-DE" sz="1750" dirty="0"/>
              <a:t>Die ökologische Orientierung des Betreibers eines Veranstaltungsortes kann anhand verschiedener Zertifizierungen geprüft werden:</a:t>
            </a:r>
          </a:p>
          <a:p>
            <a:pPr marL="285750" indent="-285750">
              <a:buFontTx/>
              <a:buChar char="-"/>
            </a:pPr>
            <a:endParaRPr lang="de-DE" sz="1750" dirty="0"/>
          </a:p>
          <a:p>
            <a:pPr marL="285750" indent="-285750">
              <a:buFontTx/>
              <a:buChar char="-"/>
            </a:pPr>
            <a:endParaRPr lang="de-DE" sz="1750" dirty="0"/>
          </a:p>
          <a:p>
            <a:pPr marL="285750" indent="-285750">
              <a:buFontTx/>
              <a:buChar char="-"/>
            </a:pPr>
            <a:endParaRPr lang="de-DE" sz="1750" dirty="0"/>
          </a:p>
          <a:p>
            <a:pPr marL="285750" indent="-285750">
              <a:buFontTx/>
              <a:buChar char="-"/>
            </a:pPr>
            <a:endParaRPr lang="de-DE" sz="1750" dirty="0"/>
          </a:p>
          <a:p>
            <a:pPr marL="285750" indent="-285750">
              <a:buFontTx/>
              <a:buChar char="-"/>
            </a:pPr>
            <a:endParaRPr lang="de-DE" sz="1750" dirty="0"/>
          </a:p>
          <a:p>
            <a:pPr marL="285750" indent="-285750">
              <a:buFontTx/>
              <a:buChar char="-"/>
            </a:pPr>
            <a:endParaRPr lang="de-DE" sz="1750" dirty="0"/>
          </a:p>
          <a:p>
            <a:pPr marL="285750" indent="-285750">
              <a:buFontTx/>
              <a:buChar char="-"/>
            </a:pPr>
            <a:r>
              <a:rPr lang="de-DE" sz="1750" dirty="0"/>
              <a:t>Weitere nachhaltige Veranstaltungsorte findet ihr hier:</a:t>
            </a:r>
          </a:p>
          <a:p>
            <a:pPr marL="285750" indent="-285750">
              <a:buFontTx/>
              <a:buChar char="-"/>
            </a:pPr>
            <a:endParaRPr lang="de-DE" sz="1750" dirty="0"/>
          </a:p>
          <a:p>
            <a:pPr marL="285750" indent="-285750">
              <a:buFontTx/>
              <a:buChar char="-"/>
            </a:pPr>
            <a:endParaRPr lang="de-DE" sz="1750" dirty="0"/>
          </a:p>
          <a:p>
            <a:pPr marL="0" indent="0">
              <a:buNone/>
            </a:pPr>
            <a:endParaRPr lang="de-DE" sz="1750" dirty="0"/>
          </a:p>
          <a:p>
            <a:pPr>
              <a:buFontTx/>
              <a:buChar char="-"/>
            </a:pPr>
            <a:r>
              <a:rPr lang="de-DE" sz="1750" dirty="0"/>
              <a:t>Außerdem findet man in vielen kirchlichen Einrichtungen den </a:t>
            </a:r>
            <a:r>
              <a:rPr lang="de-DE" sz="1750" dirty="0">
                <a:hlinkClick r:id="rId2"/>
              </a:rPr>
              <a:t>Grünen Hahn</a:t>
            </a:r>
            <a:r>
              <a:rPr lang="de-DE" sz="1750" dirty="0"/>
              <a:t>, der auf ein zertifiziertes Umweltmanagementsystem hinweist.</a:t>
            </a:r>
          </a:p>
          <a:p>
            <a:pPr marL="457200" lvl="1" indent="0">
              <a:buNone/>
            </a:pPr>
            <a:endParaRPr lang="en-GB" sz="1750" dirty="0"/>
          </a:p>
        </p:txBody>
      </p:sp>
      <p:sp>
        <p:nvSpPr>
          <p:cNvPr id="3" name="Datumsplatzhalter 2"/>
          <p:cNvSpPr>
            <a:spLocks noGrp="1"/>
          </p:cNvSpPr>
          <p:nvPr>
            <p:ph type="dt" sz="half" idx="10"/>
          </p:nvPr>
        </p:nvSpPr>
        <p:spPr/>
        <p:txBody>
          <a:bodyPr/>
          <a:lstStyle/>
          <a:p>
            <a:fld id="{E27F155A-5EE4-4632-8EB0-0F9EDE6C1E60}" type="datetime1">
              <a:rPr lang="de-DE" smtClean="0"/>
              <a:pPr/>
              <a:t>22.02.2018</a:t>
            </a:fld>
            <a:endParaRPr lang="de-DE" dirty="0"/>
          </a:p>
        </p:txBody>
      </p:sp>
      <p:sp>
        <p:nvSpPr>
          <p:cNvPr id="5" name="Foliennummernplatzhalter 4"/>
          <p:cNvSpPr>
            <a:spLocks noGrp="1"/>
          </p:cNvSpPr>
          <p:nvPr>
            <p:ph type="sldNum" sz="quarter" idx="12"/>
          </p:nvPr>
        </p:nvSpPr>
        <p:spPr/>
        <p:txBody>
          <a:bodyPr/>
          <a:lstStyle/>
          <a:p>
            <a:fld id="{6C6AE60A-B69C-4790-82F7-3882EDF23186}" type="slidenum">
              <a:rPr lang="de-DE" smtClean="0"/>
              <a:pPr/>
              <a:t>25</a:t>
            </a:fld>
            <a:endParaRPr lang="de-DE" dirty="0"/>
          </a:p>
        </p:txBody>
      </p:sp>
      <p:sp>
        <p:nvSpPr>
          <p:cNvPr id="6" name="Inhaltsplatzhalter 5"/>
          <p:cNvSpPr>
            <a:spLocks noGrp="1"/>
          </p:cNvSpPr>
          <p:nvPr>
            <p:ph idx="16"/>
          </p:nvPr>
        </p:nvSpPr>
        <p:spPr>
          <a:prstGeom prst="rect">
            <a:avLst/>
          </a:prstGeom>
        </p:spPr>
        <p:txBody>
          <a:bodyPr/>
          <a:lstStyle/>
          <a:p>
            <a:r>
              <a:rPr lang="de-DE" dirty="0"/>
              <a:t>Zertifizierung</a:t>
            </a:r>
          </a:p>
        </p:txBody>
      </p:sp>
      <p:sp>
        <p:nvSpPr>
          <p:cNvPr id="7" name="Textplatzhalter 6"/>
          <p:cNvSpPr>
            <a:spLocks noGrp="1"/>
          </p:cNvSpPr>
          <p:nvPr>
            <p:ph type="body" sz="quarter" idx="14"/>
          </p:nvPr>
        </p:nvSpPr>
        <p:spPr/>
        <p:txBody>
          <a:bodyPr>
            <a:normAutofit lnSpcReduction="10000"/>
          </a:bodyPr>
          <a:lstStyle/>
          <a:p>
            <a:r>
              <a:rPr lang="de-DE" dirty="0"/>
              <a:t>Trupphaus</a:t>
            </a:r>
          </a:p>
        </p:txBody>
      </p:sp>
      <p:sp>
        <p:nvSpPr>
          <p:cNvPr id="8" name="Textplatzhalter 7"/>
          <p:cNvSpPr>
            <a:spLocks noGrp="1"/>
          </p:cNvSpPr>
          <p:nvPr>
            <p:ph type="body" sz="quarter" idx="20"/>
          </p:nvPr>
        </p:nvSpPr>
        <p:spPr/>
        <p:txBody>
          <a:bodyPr/>
          <a:lstStyle/>
          <a:p>
            <a:r>
              <a:rPr lang="de-DE" dirty="0"/>
              <a:t>Veranstaltungsort</a:t>
            </a:r>
          </a:p>
        </p:txBody>
      </p:sp>
      <p:sp>
        <p:nvSpPr>
          <p:cNvPr id="4" name="Fußzeilenplatzhalter 3"/>
          <p:cNvSpPr>
            <a:spLocks noGrp="1"/>
          </p:cNvSpPr>
          <p:nvPr>
            <p:ph type="ftr" sz="quarter" idx="3"/>
          </p:nvPr>
        </p:nvSpPr>
        <p:spPr/>
        <p:txBody>
          <a:bodyPr/>
          <a:lstStyle/>
          <a:p>
            <a:r>
              <a:rPr lang="de-DE" dirty="0"/>
              <a:t>Green Events – nachhaltige Veranstaltungen in der DPSG</a:t>
            </a:r>
          </a:p>
        </p:txBody>
      </p:sp>
      <p:sp>
        <p:nvSpPr>
          <p:cNvPr id="10" name="Rechteck 9">
            <a:hlinkClick r:id="rId3" action="ppaction://hlinksldjump"/>
          </p:cNvPr>
          <p:cNvSpPr/>
          <p:nvPr/>
        </p:nvSpPr>
        <p:spPr>
          <a:xfrm>
            <a:off x="7020272" y="10837"/>
            <a:ext cx="2123728"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1" name="Rechteck 10">
            <a:hlinkClick r:id="rId4" action="ppaction://hlinksldjump"/>
          </p:cNvPr>
          <p:cNvSpPr/>
          <p:nvPr/>
        </p:nvSpPr>
        <p:spPr>
          <a:xfrm>
            <a:off x="35496" y="44624"/>
            <a:ext cx="3816424"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hlinkClick r:id="rId5"/>
            <a:extLst>
              <a:ext uri="{FF2B5EF4-FFF2-40B4-BE49-F238E27FC236}">
                <a16:creationId xmlns:a16="http://schemas.microsoft.com/office/drawing/2014/main" xmlns="" id="{B9EAD784-6858-436F-8885-AD239D57D3D6}"/>
              </a:ext>
            </a:extLst>
          </p:cNvPr>
          <p:cNvSpPr/>
          <p:nvPr/>
        </p:nvSpPr>
        <p:spPr>
          <a:xfrm>
            <a:off x="2020951" y="2363947"/>
            <a:ext cx="2520000" cy="900000"/>
          </a:xfrm>
          <a:prstGeom prst="rect">
            <a:avLst/>
          </a:prstGeom>
          <a:solidFill>
            <a:srgbClr val="3A86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50" dirty="0"/>
              <a:t>Umweltmanagement </a:t>
            </a:r>
          </a:p>
          <a:p>
            <a:pPr algn="ctr"/>
            <a:r>
              <a:rPr lang="de-DE" sz="1750" dirty="0"/>
              <a:t>nach EMAS</a:t>
            </a:r>
          </a:p>
        </p:txBody>
      </p:sp>
      <p:sp>
        <p:nvSpPr>
          <p:cNvPr id="13" name="Rechteck 12">
            <a:hlinkClick r:id="rId6"/>
            <a:extLst>
              <a:ext uri="{FF2B5EF4-FFF2-40B4-BE49-F238E27FC236}">
                <a16:creationId xmlns:a16="http://schemas.microsoft.com/office/drawing/2014/main" xmlns="" id="{50B6DA70-420E-444C-BB9D-B50777EDE9DC}"/>
              </a:ext>
            </a:extLst>
          </p:cNvPr>
          <p:cNvSpPr/>
          <p:nvPr/>
        </p:nvSpPr>
        <p:spPr>
          <a:xfrm>
            <a:off x="4637978" y="2358061"/>
            <a:ext cx="2520000" cy="900000"/>
          </a:xfrm>
          <a:prstGeom prst="rect">
            <a:avLst/>
          </a:prstGeom>
          <a:solidFill>
            <a:srgbClr val="7BB9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50" dirty="0"/>
              <a:t>Umweltmanagement </a:t>
            </a:r>
          </a:p>
          <a:p>
            <a:pPr algn="ctr"/>
            <a:r>
              <a:rPr lang="de-DE" sz="1750" dirty="0"/>
              <a:t>nach ISO 14001</a:t>
            </a:r>
          </a:p>
        </p:txBody>
      </p:sp>
      <p:sp>
        <p:nvSpPr>
          <p:cNvPr id="14" name="Rechteck 13">
            <a:hlinkClick r:id="rId7"/>
            <a:extLst>
              <a:ext uri="{FF2B5EF4-FFF2-40B4-BE49-F238E27FC236}">
                <a16:creationId xmlns:a16="http://schemas.microsoft.com/office/drawing/2014/main" xmlns="" id="{27269CCD-8788-48F0-A474-74277D39ECCF}"/>
              </a:ext>
            </a:extLst>
          </p:cNvPr>
          <p:cNvSpPr/>
          <p:nvPr/>
        </p:nvSpPr>
        <p:spPr>
          <a:xfrm>
            <a:off x="4639302" y="3343894"/>
            <a:ext cx="2520000" cy="900000"/>
          </a:xfrm>
          <a:prstGeom prst="rect">
            <a:avLst/>
          </a:prstGeom>
          <a:solidFill>
            <a:srgbClr val="B1CD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50" dirty="0"/>
              <a:t>Energiemanagement </a:t>
            </a:r>
          </a:p>
          <a:p>
            <a:pPr algn="ctr"/>
            <a:r>
              <a:rPr lang="de-DE" sz="1750" dirty="0"/>
              <a:t>nach ISO 50001</a:t>
            </a:r>
          </a:p>
        </p:txBody>
      </p:sp>
      <p:sp>
        <p:nvSpPr>
          <p:cNvPr id="15" name="Rechteck 14">
            <a:hlinkClick r:id="rId8"/>
            <a:extLst>
              <a:ext uri="{FF2B5EF4-FFF2-40B4-BE49-F238E27FC236}">
                <a16:creationId xmlns:a16="http://schemas.microsoft.com/office/drawing/2014/main" xmlns="" id="{5F57B7C3-F2EF-4CB7-BBF8-B3CA6772BD04}"/>
              </a:ext>
            </a:extLst>
          </p:cNvPr>
          <p:cNvSpPr/>
          <p:nvPr/>
        </p:nvSpPr>
        <p:spPr>
          <a:xfrm>
            <a:off x="2018036" y="3343894"/>
            <a:ext cx="2520000" cy="900000"/>
          </a:xfrm>
          <a:prstGeom prst="rect">
            <a:avLst/>
          </a:prstGeom>
          <a:solidFill>
            <a:srgbClr val="6EA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50" dirty="0"/>
              <a:t>Scout </a:t>
            </a:r>
            <a:r>
              <a:rPr lang="de-DE" sz="1750" dirty="0" err="1"/>
              <a:t>Centre</a:t>
            </a:r>
            <a:r>
              <a:rPr lang="de-DE" sz="1750" dirty="0"/>
              <a:t> </a:t>
            </a:r>
          </a:p>
          <a:p>
            <a:pPr algn="ctr"/>
            <a:r>
              <a:rPr lang="de-DE" sz="1750" dirty="0" err="1"/>
              <a:t>of</a:t>
            </a:r>
            <a:r>
              <a:rPr lang="de-DE" sz="1750" dirty="0"/>
              <a:t> Excellence </a:t>
            </a:r>
            <a:r>
              <a:rPr lang="de-DE" sz="1750" dirty="0" err="1"/>
              <a:t>for</a:t>
            </a:r>
            <a:r>
              <a:rPr lang="de-DE" sz="1750" dirty="0"/>
              <a:t> Nature (SCENES)</a:t>
            </a:r>
          </a:p>
        </p:txBody>
      </p:sp>
      <p:sp>
        <p:nvSpPr>
          <p:cNvPr id="16" name="Rechteck 15">
            <a:hlinkClick r:id="rId9"/>
            <a:extLst>
              <a:ext uri="{FF2B5EF4-FFF2-40B4-BE49-F238E27FC236}">
                <a16:creationId xmlns:a16="http://schemas.microsoft.com/office/drawing/2014/main" xmlns="" id="{F0070265-F577-478B-880E-91E989D8A835}"/>
              </a:ext>
            </a:extLst>
          </p:cNvPr>
          <p:cNvSpPr/>
          <p:nvPr/>
        </p:nvSpPr>
        <p:spPr>
          <a:xfrm>
            <a:off x="2771800" y="4544980"/>
            <a:ext cx="1080120" cy="1008112"/>
          </a:xfrm>
          <a:prstGeom prst="rect">
            <a:avLst/>
          </a:prstGeom>
          <a:solidFill>
            <a:srgbClr val="B1CD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50" dirty="0" err="1"/>
              <a:t>Viabono</a:t>
            </a:r>
            <a:endParaRPr lang="de-DE" sz="1750" dirty="0"/>
          </a:p>
        </p:txBody>
      </p:sp>
      <p:sp>
        <p:nvSpPr>
          <p:cNvPr id="17" name="Rechteck 16">
            <a:hlinkClick r:id="rId10"/>
            <a:extLst>
              <a:ext uri="{FF2B5EF4-FFF2-40B4-BE49-F238E27FC236}">
                <a16:creationId xmlns:a16="http://schemas.microsoft.com/office/drawing/2014/main" xmlns="" id="{8681E080-18BF-426E-99E4-02B8A96CCBFD}"/>
              </a:ext>
            </a:extLst>
          </p:cNvPr>
          <p:cNvSpPr/>
          <p:nvPr/>
        </p:nvSpPr>
        <p:spPr>
          <a:xfrm>
            <a:off x="4020697" y="4534562"/>
            <a:ext cx="1080120" cy="1008112"/>
          </a:xfrm>
          <a:prstGeom prst="rect">
            <a:avLst/>
          </a:prstGeom>
          <a:solidFill>
            <a:srgbClr val="7BB9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50" dirty="0"/>
              <a:t>EU </a:t>
            </a:r>
            <a:r>
              <a:rPr lang="de-DE" sz="1750" dirty="0" err="1"/>
              <a:t>Ecolabel</a:t>
            </a:r>
            <a:endParaRPr lang="de-DE" sz="1750" dirty="0"/>
          </a:p>
        </p:txBody>
      </p:sp>
      <p:sp>
        <p:nvSpPr>
          <p:cNvPr id="18" name="Rechteck 17">
            <a:hlinkClick r:id="rId11"/>
            <a:extLst>
              <a:ext uri="{FF2B5EF4-FFF2-40B4-BE49-F238E27FC236}">
                <a16:creationId xmlns:a16="http://schemas.microsoft.com/office/drawing/2014/main" xmlns="" id="{B484C679-5CF1-426C-86B7-71F817C92684}"/>
              </a:ext>
            </a:extLst>
          </p:cNvPr>
          <p:cNvSpPr/>
          <p:nvPr/>
        </p:nvSpPr>
        <p:spPr>
          <a:xfrm>
            <a:off x="5269594" y="4534562"/>
            <a:ext cx="1080120" cy="1008112"/>
          </a:xfrm>
          <a:prstGeom prst="rect">
            <a:avLst/>
          </a:prstGeom>
          <a:solidFill>
            <a:srgbClr val="3A86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50" dirty="0"/>
              <a:t>Eco-camping</a:t>
            </a:r>
          </a:p>
        </p:txBody>
      </p:sp>
      <p:pic>
        <p:nvPicPr>
          <p:cNvPr id="19" name="Grafik 18">
            <a:hlinkClick r:id="rId4" action="ppaction://hlinksldjump"/>
            <a:extLst>
              <a:ext uri="{FF2B5EF4-FFF2-40B4-BE49-F238E27FC236}">
                <a16:creationId xmlns:a16="http://schemas.microsoft.com/office/drawing/2014/main" xmlns="" id="{C395AD86-A594-47A7-835C-3E94FAA4FCBE}"/>
              </a:ext>
            </a:extLst>
          </p:cNvPr>
          <p:cNvPicPr>
            <a:picLocks noChangeAspect="1"/>
          </p:cNvPicPr>
          <p:nvPr/>
        </p:nvPicPr>
        <p:blipFill rotWithShape="1">
          <a:blip r:embed="rId12" cstate="print">
            <a:clrChange>
              <a:clrFrom>
                <a:srgbClr val="F0F0F0"/>
              </a:clrFrom>
              <a:clrTo>
                <a:srgbClr val="F0F0F0">
                  <a:alpha val="0"/>
                </a:srgbClr>
              </a:clrTo>
            </a:clrChange>
            <a:extLst>
              <a:ext uri="{28A0092B-C50C-407E-A947-70E740481C1C}">
                <a14:useLocalDpi xmlns:a14="http://schemas.microsoft.com/office/drawing/2010/main" val="0"/>
              </a:ext>
            </a:extLst>
          </a:blip>
          <a:srcRect l="22700" t="24800" r="23195" b="24800"/>
          <a:stretch/>
        </p:blipFill>
        <p:spPr>
          <a:xfrm>
            <a:off x="7020272" y="6169527"/>
            <a:ext cx="669600" cy="623741"/>
          </a:xfrm>
          <a:prstGeom prst="rect">
            <a:avLst/>
          </a:prstGeom>
        </p:spPr>
      </p:pic>
    </p:spTree>
    <p:extLst>
      <p:ext uri="{BB962C8B-B14F-4D97-AF65-F5344CB8AC3E}">
        <p14:creationId xmlns:p14="http://schemas.microsoft.com/office/powerpoint/2010/main" val="28529265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285750" indent="-285750">
              <a:buFontTx/>
              <a:buChar char="-"/>
            </a:pPr>
            <a:r>
              <a:rPr lang="de-DE" sz="1800" dirty="0"/>
              <a:t>Die Anreise sollte natürlich so umweltfreundlich wie möglich geplant werden. </a:t>
            </a:r>
          </a:p>
          <a:p>
            <a:pPr marL="285750" indent="-285750">
              <a:buFontTx/>
              <a:buChar char="-"/>
            </a:pPr>
            <a:r>
              <a:rPr lang="de-DE" sz="1800" dirty="0"/>
              <a:t>Neben der kürzesten Strecke, beinhaltet dies aber auch die Auswahl des (umweltfreundlichen) Verkehrsmediums. Die DPSG kompensiert ihre (Flug-) Emissionen mit der </a:t>
            </a:r>
            <a:r>
              <a:rPr lang="de-DE" sz="1800" dirty="0">
                <a:hlinkClick r:id="rId2"/>
              </a:rPr>
              <a:t>Klima Kollekte</a:t>
            </a:r>
            <a:r>
              <a:rPr lang="de-DE" sz="1800" dirty="0"/>
              <a:t>, die einen guten CO</a:t>
            </a:r>
            <a:r>
              <a:rPr lang="de-DE" sz="1800" baseline="-25000" dirty="0"/>
              <a:t>2</a:t>
            </a:r>
            <a:r>
              <a:rPr lang="de-DE" sz="1800" dirty="0"/>
              <a:t>-Rechner auf ihrer Webseite anbietet. Außerdem könnt ihr folgende Dinge bedenken:</a:t>
            </a:r>
          </a:p>
          <a:p>
            <a:pPr marL="685800" lvl="2">
              <a:buFontTx/>
              <a:buChar char="-"/>
            </a:pPr>
            <a:r>
              <a:rPr lang="de-DE" sz="1800" dirty="0"/>
              <a:t>Ihr könnt darauf achten, unnötige Fahrten möglichst zu vermeiden.</a:t>
            </a:r>
          </a:p>
          <a:p>
            <a:pPr marL="685800" lvl="2">
              <a:buFontTx/>
              <a:buChar char="-"/>
            </a:pPr>
            <a:r>
              <a:rPr lang="de-DE" sz="1800" dirty="0"/>
              <a:t>Falls ihr mit dem PKW oder Bus anreist, könnt ihr für eine möglichst hohe Auslastung sorgen. </a:t>
            </a:r>
          </a:p>
          <a:p>
            <a:pPr marL="685800" lvl="2">
              <a:buFontTx/>
              <a:buChar char="-"/>
            </a:pPr>
            <a:r>
              <a:rPr lang="de-DE" sz="1800" dirty="0"/>
              <a:t>Ihr könnt einen Preis für die umweltfreundlichste Anreise vergeben. </a:t>
            </a:r>
          </a:p>
          <a:p>
            <a:pPr marL="685800" lvl="2">
              <a:buFontTx/>
              <a:buChar char="-"/>
            </a:pPr>
            <a:r>
              <a:rPr lang="de-DE" sz="1800" dirty="0"/>
              <a:t>Ihr könnt auch die </a:t>
            </a:r>
            <a:r>
              <a:rPr lang="de-DE" sz="1800" dirty="0">
                <a:hlinkClick r:id="rId3"/>
              </a:rPr>
              <a:t>CO</a:t>
            </a:r>
            <a:r>
              <a:rPr lang="de-DE" sz="1800" baseline="-25000" dirty="0">
                <a:hlinkClick r:id="rId3"/>
              </a:rPr>
              <a:t>2</a:t>
            </a:r>
            <a:r>
              <a:rPr lang="de-DE" sz="1800" dirty="0">
                <a:hlinkClick r:id="rId3"/>
              </a:rPr>
              <a:t>-Emissionen kompensieren</a:t>
            </a:r>
            <a:r>
              <a:rPr lang="de-DE" sz="1800" dirty="0"/>
              <a:t>, die im Rahmen eurer Anreise verursacht wurden.</a:t>
            </a:r>
          </a:p>
          <a:p>
            <a:pPr marL="685800" lvl="2">
              <a:buFontTx/>
              <a:buChar char="-"/>
            </a:pPr>
            <a:r>
              <a:rPr lang="de-DE" sz="1800" dirty="0"/>
              <a:t>Klar ist, am besten reist ihr immer noch zu Fuß oder mit dem Rad an. </a:t>
            </a:r>
          </a:p>
        </p:txBody>
      </p:sp>
      <p:sp>
        <p:nvSpPr>
          <p:cNvPr id="3" name="Datumsplatzhalter 2"/>
          <p:cNvSpPr>
            <a:spLocks noGrp="1"/>
          </p:cNvSpPr>
          <p:nvPr>
            <p:ph type="dt" sz="half" idx="10"/>
          </p:nvPr>
        </p:nvSpPr>
        <p:spPr/>
        <p:txBody>
          <a:bodyPr/>
          <a:lstStyle/>
          <a:p>
            <a:fld id="{B32933C7-2920-4275-AD70-C68BAA04E358}" type="datetime1">
              <a:rPr lang="de-DE" smtClean="0"/>
              <a:pPr/>
              <a:t>22.02.2018</a:t>
            </a:fld>
            <a:endParaRPr lang="de-DE" dirty="0"/>
          </a:p>
        </p:txBody>
      </p:sp>
      <p:sp>
        <p:nvSpPr>
          <p:cNvPr id="5" name="Foliennummernplatzhalter 4"/>
          <p:cNvSpPr>
            <a:spLocks noGrp="1"/>
          </p:cNvSpPr>
          <p:nvPr>
            <p:ph type="sldNum" sz="quarter" idx="12"/>
          </p:nvPr>
        </p:nvSpPr>
        <p:spPr/>
        <p:txBody>
          <a:bodyPr/>
          <a:lstStyle/>
          <a:p>
            <a:fld id="{6C6AE60A-B69C-4790-82F7-3882EDF23186}" type="slidenum">
              <a:rPr lang="de-DE" smtClean="0"/>
              <a:pPr/>
              <a:t>26</a:t>
            </a:fld>
            <a:endParaRPr lang="de-DE" dirty="0"/>
          </a:p>
        </p:txBody>
      </p:sp>
      <p:sp>
        <p:nvSpPr>
          <p:cNvPr id="6" name="Inhaltsplatzhalter 5"/>
          <p:cNvSpPr>
            <a:spLocks noGrp="1"/>
          </p:cNvSpPr>
          <p:nvPr>
            <p:ph idx="16"/>
          </p:nvPr>
        </p:nvSpPr>
        <p:spPr/>
        <p:txBody>
          <a:bodyPr/>
          <a:lstStyle/>
          <a:p>
            <a:r>
              <a:rPr lang="de-DE" dirty="0"/>
              <a:t>Anreise</a:t>
            </a:r>
          </a:p>
        </p:txBody>
      </p:sp>
      <p:sp>
        <p:nvSpPr>
          <p:cNvPr id="7" name="Textplatzhalter 6"/>
          <p:cNvSpPr>
            <a:spLocks noGrp="1"/>
          </p:cNvSpPr>
          <p:nvPr>
            <p:ph type="body" sz="quarter" idx="14"/>
          </p:nvPr>
        </p:nvSpPr>
        <p:spPr/>
        <p:txBody>
          <a:bodyPr>
            <a:normAutofit lnSpcReduction="10000"/>
          </a:bodyPr>
          <a:lstStyle/>
          <a:p>
            <a:r>
              <a:rPr lang="de-DE" dirty="0"/>
              <a:t>Trupphaus</a:t>
            </a:r>
          </a:p>
        </p:txBody>
      </p:sp>
      <p:sp>
        <p:nvSpPr>
          <p:cNvPr id="8" name="Textplatzhalter 7"/>
          <p:cNvSpPr>
            <a:spLocks noGrp="1"/>
          </p:cNvSpPr>
          <p:nvPr>
            <p:ph type="body" sz="quarter" idx="20"/>
          </p:nvPr>
        </p:nvSpPr>
        <p:spPr/>
        <p:txBody>
          <a:bodyPr/>
          <a:lstStyle/>
          <a:p>
            <a:r>
              <a:rPr lang="de-DE" dirty="0"/>
              <a:t>Veranstaltungsort</a:t>
            </a:r>
          </a:p>
        </p:txBody>
      </p:sp>
      <p:sp>
        <p:nvSpPr>
          <p:cNvPr id="4" name="Fußzeilenplatzhalter 3"/>
          <p:cNvSpPr>
            <a:spLocks noGrp="1"/>
          </p:cNvSpPr>
          <p:nvPr>
            <p:ph type="ftr" sz="quarter" idx="3"/>
          </p:nvPr>
        </p:nvSpPr>
        <p:spPr/>
        <p:txBody>
          <a:bodyPr/>
          <a:lstStyle/>
          <a:p>
            <a:r>
              <a:rPr lang="de-DE" dirty="0"/>
              <a:t>Green Events – nachhaltige Veranstaltungen in der DPSG</a:t>
            </a:r>
          </a:p>
        </p:txBody>
      </p:sp>
      <p:sp>
        <p:nvSpPr>
          <p:cNvPr id="10" name="Rechteck 9">
            <a:hlinkClick r:id="rId4" action="ppaction://hlinksldjump"/>
          </p:cNvPr>
          <p:cNvSpPr/>
          <p:nvPr/>
        </p:nvSpPr>
        <p:spPr>
          <a:xfrm>
            <a:off x="7020272" y="10837"/>
            <a:ext cx="2123728"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1" name="Rechteck 10">
            <a:hlinkClick r:id="rId5" action="ppaction://hlinksldjump"/>
          </p:cNvPr>
          <p:cNvSpPr/>
          <p:nvPr/>
        </p:nvSpPr>
        <p:spPr>
          <a:xfrm>
            <a:off x="35496" y="44624"/>
            <a:ext cx="3816424"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Grafik 11">
            <a:hlinkClick r:id="rId5" action="ppaction://hlinksldjump"/>
            <a:extLst>
              <a:ext uri="{FF2B5EF4-FFF2-40B4-BE49-F238E27FC236}">
                <a16:creationId xmlns:a16="http://schemas.microsoft.com/office/drawing/2014/main" xmlns="" id="{E8500DDC-FA2A-4B00-9F3C-1177714C288B}"/>
              </a:ext>
            </a:extLst>
          </p:cNvPr>
          <p:cNvPicPr>
            <a:picLocks noChangeAspect="1"/>
          </p:cNvPicPr>
          <p:nvPr/>
        </p:nvPicPr>
        <p:blipFill rotWithShape="1">
          <a:blip r:embed="rId6" cstate="print">
            <a:clrChange>
              <a:clrFrom>
                <a:srgbClr val="F0F0F0"/>
              </a:clrFrom>
              <a:clrTo>
                <a:srgbClr val="F0F0F0">
                  <a:alpha val="0"/>
                </a:srgbClr>
              </a:clrTo>
            </a:clrChange>
            <a:extLst>
              <a:ext uri="{28A0092B-C50C-407E-A947-70E740481C1C}">
                <a14:useLocalDpi xmlns:a14="http://schemas.microsoft.com/office/drawing/2010/main" val="0"/>
              </a:ext>
            </a:extLst>
          </a:blip>
          <a:srcRect l="22700" t="24800" r="23195" b="24800"/>
          <a:stretch/>
        </p:blipFill>
        <p:spPr>
          <a:xfrm>
            <a:off x="7020272" y="6169527"/>
            <a:ext cx="669600" cy="623741"/>
          </a:xfrm>
          <a:prstGeom prst="rect">
            <a:avLst/>
          </a:prstGeom>
        </p:spPr>
      </p:pic>
    </p:spTree>
    <p:extLst>
      <p:ext uri="{BB962C8B-B14F-4D97-AF65-F5344CB8AC3E}">
        <p14:creationId xmlns:p14="http://schemas.microsoft.com/office/powerpoint/2010/main" val="4832976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Inhaltsplatzhalter 1"/>
          <p:cNvSpPr>
            <a:spLocks noGrp="1"/>
          </p:cNvSpPr>
          <p:nvPr>
            <p:ph idx="1"/>
          </p:nvPr>
        </p:nvSpPr>
        <p:spPr>
          <a:xfrm>
            <a:off x="457200" y="1844824"/>
            <a:ext cx="8229600" cy="3733873"/>
          </a:xfrm>
        </p:spPr>
        <p:txBody>
          <a:bodyPr/>
          <a:lstStyle/>
          <a:p>
            <a:pPr>
              <a:buNone/>
            </a:pPr>
            <a:r>
              <a:rPr lang="de-DE" sz="1750" b="1" dirty="0"/>
              <a:t>Planung:</a:t>
            </a:r>
            <a:endParaRPr lang="de-DE" sz="1750" dirty="0"/>
          </a:p>
          <a:p>
            <a:pPr marL="285750" lvl="0" indent="-285750">
              <a:buFontTx/>
              <a:buChar char="-"/>
            </a:pPr>
            <a:r>
              <a:rPr lang="de-DE" sz="1750" dirty="0"/>
              <a:t>Ist ein persönliches Treffen überhaupt notwendig?</a:t>
            </a:r>
          </a:p>
          <a:p>
            <a:pPr marL="285750" lvl="0" indent="-285750">
              <a:buFontTx/>
              <a:buChar char="-"/>
            </a:pPr>
            <a:r>
              <a:rPr lang="de-DE" sz="1750" dirty="0"/>
              <a:t>Welche virtuelle Plattform nutzen wir für die Planung?</a:t>
            </a:r>
          </a:p>
          <a:p>
            <a:pPr marL="285750" lvl="0" indent="-285750">
              <a:buFontTx/>
              <a:buChar char="-"/>
            </a:pPr>
            <a:r>
              <a:rPr lang="de-DE" sz="1750" dirty="0"/>
              <a:t>Wo treffen wir uns für Planungstreffen?</a:t>
            </a:r>
          </a:p>
          <a:p>
            <a:pPr>
              <a:buNone/>
            </a:pPr>
            <a:r>
              <a:rPr lang="de-DE" sz="1750" b="1" dirty="0"/>
              <a:t>Auswahl des Veranstaltungsortes:</a:t>
            </a:r>
            <a:endParaRPr lang="de-DE" sz="1750" dirty="0"/>
          </a:p>
          <a:p>
            <a:pPr marL="285750" indent="-285750">
              <a:buFontTx/>
              <a:buChar char="-"/>
            </a:pPr>
            <a:r>
              <a:rPr lang="de-DE" sz="1750" dirty="0"/>
              <a:t>Wonach suchen wir den Lagerplatz bzw. das Haus aus?</a:t>
            </a:r>
          </a:p>
          <a:p>
            <a:pPr marL="285750" indent="-285750">
              <a:buFontTx/>
              <a:buChar char="-"/>
            </a:pPr>
            <a:r>
              <a:rPr lang="de-DE" sz="1750" dirty="0"/>
              <a:t>Ist die Größe angemessen für die Teilnehmeranzahl?</a:t>
            </a:r>
          </a:p>
          <a:p>
            <a:pPr marL="285750" indent="-285750">
              <a:buFontTx/>
              <a:buChar char="-"/>
            </a:pPr>
            <a:r>
              <a:rPr lang="de-DE" sz="1750" dirty="0"/>
              <a:t>Wie ökologisch ist unsere Unterkunft? </a:t>
            </a:r>
          </a:p>
          <a:p>
            <a:pPr>
              <a:buNone/>
            </a:pPr>
            <a:r>
              <a:rPr lang="de-DE" sz="1750" b="1" dirty="0"/>
              <a:t>Anreise:</a:t>
            </a:r>
            <a:endParaRPr lang="de-DE" sz="1750" dirty="0"/>
          </a:p>
          <a:p>
            <a:pPr marL="285750" indent="-285750">
              <a:buFontTx/>
              <a:buChar char="-"/>
            </a:pPr>
            <a:r>
              <a:rPr lang="de-DE" sz="1750" dirty="0"/>
              <a:t>Wie transportieren wir das Material ins Lager bzw. zum Veranstaltungsort? </a:t>
            </a:r>
          </a:p>
          <a:p>
            <a:pPr marL="285750" indent="-285750">
              <a:buFontTx/>
              <a:buChar char="-"/>
            </a:pPr>
            <a:r>
              <a:rPr lang="de-DE" sz="1750" dirty="0"/>
              <a:t>Ist eine Anreise mit öffentlichen Verkehrsmitteln möglich? </a:t>
            </a:r>
          </a:p>
          <a:p>
            <a:pPr marL="285750" indent="-285750">
              <a:buFontTx/>
              <a:buChar char="-"/>
            </a:pPr>
            <a:r>
              <a:rPr lang="de-DE" sz="1750" dirty="0"/>
              <a:t>Können wir Fahrgemeinschaften bilden? </a:t>
            </a:r>
          </a:p>
          <a:p>
            <a:pPr marL="285750" indent="-285750">
              <a:buFontTx/>
              <a:buChar char="-"/>
            </a:pPr>
            <a:r>
              <a:rPr lang="de-DE" sz="1750" dirty="0"/>
              <a:t>Können wir unsere Anreisen kompensieren? </a:t>
            </a:r>
          </a:p>
          <a:p>
            <a:pPr>
              <a:buNone/>
            </a:pPr>
            <a:endParaRPr lang="de-DE" sz="1750" dirty="0"/>
          </a:p>
          <a:p>
            <a:pPr marL="0" indent="0">
              <a:buNone/>
            </a:pPr>
            <a:endParaRPr lang="de-DE" sz="1750" dirty="0"/>
          </a:p>
          <a:p>
            <a:endParaRPr lang="de-DE" sz="1750" dirty="0"/>
          </a:p>
        </p:txBody>
      </p:sp>
      <p:sp>
        <p:nvSpPr>
          <p:cNvPr id="2" name="Datumsplatzhalter 1"/>
          <p:cNvSpPr>
            <a:spLocks noGrp="1"/>
          </p:cNvSpPr>
          <p:nvPr>
            <p:ph type="dt" sz="half" idx="10"/>
          </p:nvPr>
        </p:nvSpPr>
        <p:spPr/>
        <p:txBody>
          <a:bodyPr/>
          <a:lstStyle/>
          <a:p>
            <a:fld id="{D7AF8650-0D51-4DC7-8CF1-A92DE678C07F}" type="datetime1">
              <a:rPr lang="de-DE" smtClean="0"/>
              <a:pPr/>
              <a:t>22.02.2018</a:t>
            </a:fld>
            <a:endParaRPr lang="de-DE" dirty="0"/>
          </a:p>
        </p:txBody>
      </p:sp>
      <p:sp>
        <p:nvSpPr>
          <p:cNvPr id="4" name="Foliennummernplatzhalter 3"/>
          <p:cNvSpPr>
            <a:spLocks noGrp="1"/>
          </p:cNvSpPr>
          <p:nvPr>
            <p:ph type="sldNum" sz="quarter" idx="12"/>
          </p:nvPr>
        </p:nvSpPr>
        <p:spPr/>
        <p:txBody>
          <a:bodyPr/>
          <a:lstStyle/>
          <a:p>
            <a:fld id="{6C6AE60A-B69C-4790-82F7-3882EDF23186}" type="slidenum">
              <a:rPr lang="de-DE" smtClean="0"/>
              <a:pPr/>
              <a:t>27</a:t>
            </a:fld>
            <a:endParaRPr lang="de-DE" dirty="0"/>
          </a:p>
        </p:txBody>
      </p:sp>
      <p:sp>
        <p:nvSpPr>
          <p:cNvPr id="8" name="Inhaltsplatzhalter 7"/>
          <p:cNvSpPr>
            <a:spLocks noGrp="1"/>
          </p:cNvSpPr>
          <p:nvPr>
            <p:ph idx="16"/>
          </p:nvPr>
        </p:nvSpPr>
        <p:spPr/>
        <p:txBody>
          <a:bodyPr/>
          <a:lstStyle/>
          <a:p>
            <a:r>
              <a:rPr lang="de-DE" dirty="0"/>
              <a:t>Checkliste Veranstaltungsort</a:t>
            </a:r>
          </a:p>
        </p:txBody>
      </p:sp>
      <p:sp>
        <p:nvSpPr>
          <p:cNvPr id="10" name="Textplatzhalter 9"/>
          <p:cNvSpPr>
            <a:spLocks noGrp="1"/>
          </p:cNvSpPr>
          <p:nvPr>
            <p:ph type="body" sz="quarter" idx="14"/>
          </p:nvPr>
        </p:nvSpPr>
        <p:spPr/>
        <p:txBody>
          <a:bodyPr>
            <a:normAutofit lnSpcReduction="10000"/>
          </a:bodyPr>
          <a:lstStyle/>
          <a:p>
            <a:r>
              <a:rPr lang="de-DE" dirty="0" err="1"/>
              <a:t>Trupphaus</a:t>
            </a:r>
            <a:endParaRPr lang="de-DE" dirty="0"/>
          </a:p>
        </p:txBody>
      </p:sp>
      <p:sp>
        <p:nvSpPr>
          <p:cNvPr id="9" name="Textplatzhalter 8"/>
          <p:cNvSpPr>
            <a:spLocks noGrp="1"/>
          </p:cNvSpPr>
          <p:nvPr>
            <p:ph type="body" sz="quarter" idx="20"/>
          </p:nvPr>
        </p:nvSpPr>
        <p:spPr/>
        <p:txBody>
          <a:bodyPr/>
          <a:lstStyle/>
          <a:p>
            <a:r>
              <a:rPr lang="de-DE" dirty="0"/>
              <a:t>Veranstaltungsort</a:t>
            </a:r>
          </a:p>
        </p:txBody>
      </p:sp>
      <p:sp>
        <p:nvSpPr>
          <p:cNvPr id="3" name="Fußzeilenplatzhalter 2"/>
          <p:cNvSpPr>
            <a:spLocks noGrp="1"/>
          </p:cNvSpPr>
          <p:nvPr>
            <p:ph type="ftr" sz="quarter" idx="3"/>
          </p:nvPr>
        </p:nvSpPr>
        <p:spPr/>
        <p:txBody>
          <a:bodyPr/>
          <a:lstStyle/>
          <a:p>
            <a:r>
              <a:rPr lang="de-DE" dirty="0"/>
              <a:t>Green Events – nachhaltige Veranstaltungen in der DPSG</a:t>
            </a:r>
          </a:p>
        </p:txBody>
      </p:sp>
      <p:sp>
        <p:nvSpPr>
          <p:cNvPr id="14" name="Rechteck 13">
            <a:hlinkClick r:id="rId2" action="ppaction://hlinksldjump"/>
          </p:cNvPr>
          <p:cNvSpPr/>
          <p:nvPr/>
        </p:nvSpPr>
        <p:spPr>
          <a:xfrm>
            <a:off x="7020272" y="10837"/>
            <a:ext cx="2123728"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1" name="Grafik 10">
            <a:hlinkClick r:id="rId3" action="ppaction://hlinksldjump"/>
            <a:extLst>
              <a:ext uri="{FF2B5EF4-FFF2-40B4-BE49-F238E27FC236}">
                <a16:creationId xmlns:a16="http://schemas.microsoft.com/office/drawing/2014/main" xmlns="" id="{9D1A05B2-D64F-4F37-842A-11BA78C4EC26}"/>
              </a:ext>
            </a:extLst>
          </p:cNvPr>
          <p:cNvPicPr>
            <a:picLocks noChangeAspect="1"/>
          </p:cNvPicPr>
          <p:nvPr/>
        </p:nvPicPr>
        <p:blipFill rotWithShape="1">
          <a:blip r:embed="rId4" cstate="print">
            <a:clrChange>
              <a:clrFrom>
                <a:srgbClr val="F0F0F0"/>
              </a:clrFrom>
              <a:clrTo>
                <a:srgbClr val="F0F0F0">
                  <a:alpha val="0"/>
                </a:srgbClr>
              </a:clrTo>
            </a:clrChange>
            <a:extLst>
              <a:ext uri="{28A0092B-C50C-407E-A947-70E740481C1C}">
                <a14:useLocalDpi xmlns:a14="http://schemas.microsoft.com/office/drawing/2010/main" val="0"/>
              </a:ext>
            </a:extLst>
          </a:blip>
          <a:srcRect l="22700" t="24800" r="23195" b="24800"/>
          <a:stretch/>
        </p:blipFill>
        <p:spPr>
          <a:xfrm>
            <a:off x="7020272" y="6169527"/>
            <a:ext cx="669600" cy="623741"/>
          </a:xfrm>
          <a:prstGeom prst="rect">
            <a:avLst/>
          </a:prstGeom>
        </p:spPr>
      </p:pic>
    </p:spTree>
    <p:extLst>
      <p:ext uri="{BB962C8B-B14F-4D97-AF65-F5344CB8AC3E}">
        <p14:creationId xmlns:p14="http://schemas.microsoft.com/office/powerpoint/2010/main" val="6544436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26D7A89A-2DDD-413F-8ADF-989A88130570}" type="datetime1">
              <a:rPr lang="de-DE" smtClean="0"/>
              <a:pPr/>
              <a:t>22.02.2018</a:t>
            </a:fld>
            <a:endParaRPr lang="de-DE" dirty="0"/>
          </a:p>
        </p:txBody>
      </p:sp>
      <p:sp>
        <p:nvSpPr>
          <p:cNvPr id="4" name="Foliennummernplatzhalter 3"/>
          <p:cNvSpPr>
            <a:spLocks noGrp="1"/>
          </p:cNvSpPr>
          <p:nvPr>
            <p:ph type="sldNum" sz="quarter" idx="12"/>
          </p:nvPr>
        </p:nvSpPr>
        <p:spPr/>
        <p:txBody>
          <a:bodyPr/>
          <a:lstStyle/>
          <a:p>
            <a:fld id="{6C6AE60A-B69C-4790-82F7-3882EDF23186}" type="slidenum">
              <a:rPr lang="de-DE" smtClean="0"/>
              <a:pPr/>
              <a:t>28</a:t>
            </a:fld>
            <a:endParaRPr lang="de-DE" dirty="0"/>
          </a:p>
        </p:txBody>
      </p:sp>
      <p:sp>
        <p:nvSpPr>
          <p:cNvPr id="5" name="Textplatzhalter 4"/>
          <p:cNvSpPr>
            <a:spLocks noGrp="1"/>
          </p:cNvSpPr>
          <p:nvPr>
            <p:ph type="body" sz="quarter" idx="14"/>
          </p:nvPr>
        </p:nvSpPr>
        <p:spPr>
          <a:solidFill>
            <a:schemeClr val="accent2">
              <a:lumMod val="75000"/>
            </a:schemeClr>
          </a:solidFill>
        </p:spPr>
        <p:txBody>
          <a:bodyPr/>
          <a:lstStyle/>
          <a:p>
            <a:r>
              <a:rPr lang="de-DE" dirty="0"/>
              <a:t>Kommunikationswege</a:t>
            </a:r>
          </a:p>
        </p:txBody>
      </p:sp>
      <p:sp>
        <p:nvSpPr>
          <p:cNvPr id="6" name="Textplatzhalter 5"/>
          <p:cNvSpPr>
            <a:spLocks noGrp="1"/>
          </p:cNvSpPr>
          <p:nvPr>
            <p:ph type="body" sz="quarter" idx="15"/>
          </p:nvPr>
        </p:nvSpPr>
        <p:spPr>
          <a:solidFill>
            <a:schemeClr val="accent2">
              <a:lumMod val="75000"/>
            </a:schemeClr>
          </a:solidFill>
        </p:spPr>
        <p:txBody>
          <a:bodyPr/>
          <a:lstStyle/>
          <a:p>
            <a:r>
              <a:rPr lang="de-DE" dirty="0"/>
              <a:t>Partizipation</a:t>
            </a:r>
          </a:p>
        </p:txBody>
      </p:sp>
      <p:sp>
        <p:nvSpPr>
          <p:cNvPr id="7" name="Textplatzhalter 6"/>
          <p:cNvSpPr>
            <a:spLocks noGrp="1"/>
          </p:cNvSpPr>
          <p:nvPr>
            <p:ph type="body" sz="quarter" idx="16"/>
          </p:nvPr>
        </p:nvSpPr>
        <p:spPr>
          <a:solidFill>
            <a:schemeClr val="accent2">
              <a:lumMod val="75000"/>
            </a:schemeClr>
          </a:solidFill>
        </p:spPr>
        <p:txBody>
          <a:bodyPr/>
          <a:lstStyle/>
          <a:p>
            <a:r>
              <a:rPr lang="de-DE" dirty="0"/>
              <a:t>Bildung</a:t>
            </a:r>
          </a:p>
        </p:txBody>
      </p:sp>
      <p:sp>
        <p:nvSpPr>
          <p:cNvPr id="8" name="Textplatzhalter 7"/>
          <p:cNvSpPr>
            <a:spLocks noGrp="1"/>
          </p:cNvSpPr>
          <p:nvPr>
            <p:ph type="body" sz="quarter" idx="17"/>
          </p:nvPr>
        </p:nvSpPr>
        <p:spPr>
          <a:solidFill>
            <a:schemeClr val="accent2">
              <a:lumMod val="75000"/>
            </a:schemeClr>
          </a:solidFill>
        </p:spPr>
        <p:txBody>
          <a:bodyPr/>
          <a:lstStyle/>
          <a:p>
            <a:r>
              <a:rPr lang="de-DE" dirty="0"/>
              <a:t>Öffentlichkeitsarbeit</a:t>
            </a:r>
          </a:p>
        </p:txBody>
      </p:sp>
      <p:sp>
        <p:nvSpPr>
          <p:cNvPr id="18" name="Textplatzhalter 8"/>
          <p:cNvSpPr>
            <a:spLocks noGrp="1"/>
          </p:cNvSpPr>
          <p:nvPr>
            <p:ph type="body" sz="quarter" idx="18"/>
          </p:nvPr>
        </p:nvSpPr>
        <p:spPr>
          <a:solidFill>
            <a:schemeClr val="accent2">
              <a:lumMod val="75000"/>
            </a:schemeClr>
          </a:solidFill>
        </p:spPr>
        <p:txBody>
          <a:bodyPr/>
          <a:lstStyle/>
          <a:p>
            <a:r>
              <a:rPr lang="de-DE" dirty="0"/>
              <a:t>Checkliste</a:t>
            </a:r>
          </a:p>
        </p:txBody>
      </p:sp>
      <p:sp>
        <p:nvSpPr>
          <p:cNvPr id="3" name="Fußzeilenplatzhalter 2"/>
          <p:cNvSpPr>
            <a:spLocks noGrp="1"/>
          </p:cNvSpPr>
          <p:nvPr>
            <p:ph type="ftr" sz="quarter" idx="3"/>
          </p:nvPr>
        </p:nvSpPr>
        <p:spPr/>
        <p:txBody>
          <a:bodyPr/>
          <a:lstStyle/>
          <a:p>
            <a:r>
              <a:rPr lang="de-DE" dirty="0"/>
              <a:t>Green Events – nachhaltige Veranstaltungen in der DPSG</a:t>
            </a:r>
          </a:p>
        </p:txBody>
      </p:sp>
      <p:sp>
        <p:nvSpPr>
          <p:cNvPr id="11" name="Textplatzhalter 10"/>
          <p:cNvSpPr>
            <a:spLocks noGrp="1"/>
          </p:cNvSpPr>
          <p:nvPr>
            <p:ph type="body" sz="quarter" idx="20"/>
          </p:nvPr>
        </p:nvSpPr>
        <p:spPr/>
        <p:txBody>
          <a:bodyPr>
            <a:normAutofit lnSpcReduction="10000"/>
          </a:bodyPr>
          <a:lstStyle/>
          <a:p>
            <a:r>
              <a:rPr lang="de-DE" dirty="0">
                <a:solidFill>
                  <a:schemeClr val="accent2">
                    <a:lumMod val="75000"/>
                  </a:schemeClr>
                </a:solidFill>
              </a:rPr>
              <a:t>Arena</a:t>
            </a:r>
          </a:p>
        </p:txBody>
      </p:sp>
      <p:sp>
        <p:nvSpPr>
          <p:cNvPr id="9" name="Textplatzhalter 8">
            <a:extLst>
              <a:ext uri="{FF2B5EF4-FFF2-40B4-BE49-F238E27FC236}">
                <a16:creationId xmlns:a16="http://schemas.microsoft.com/office/drawing/2014/main" xmlns="" id="{990A2C0D-40AF-437E-84D9-E574CE01FA3E}"/>
              </a:ext>
            </a:extLst>
          </p:cNvPr>
          <p:cNvSpPr>
            <a:spLocks noGrp="1"/>
          </p:cNvSpPr>
          <p:nvPr>
            <p:ph type="body" sz="quarter" idx="21"/>
          </p:nvPr>
        </p:nvSpPr>
        <p:spPr/>
        <p:txBody>
          <a:bodyPr/>
          <a:lstStyle/>
          <a:p>
            <a:r>
              <a:rPr lang="de-DE" dirty="0">
                <a:solidFill>
                  <a:schemeClr val="accent2">
                    <a:lumMod val="75000"/>
                  </a:schemeClr>
                </a:solidFill>
              </a:rPr>
              <a:t>Kommunikation</a:t>
            </a:r>
          </a:p>
        </p:txBody>
      </p:sp>
      <p:sp>
        <p:nvSpPr>
          <p:cNvPr id="14" name="Rechteck 13">
            <a:hlinkClick r:id="rId2" action="ppaction://hlinksldjump"/>
          </p:cNvPr>
          <p:cNvSpPr/>
          <p:nvPr/>
        </p:nvSpPr>
        <p:spPr>
          <a:xfrm>
            <a:off x="469831" y="1486974"/>
            <a:ext cx="8229600" cy="5039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5" name="Rechteck 14">
            <a:hlinkClick r:id="rId3" action="ppaction://hlinksldjump"/>
          </p:cNvPr>
          <p:cNvSpPr/>
          <p:nvPr/>
        </p:nvSpPr>
        <p:spPr>
          <a:xfrm>
            <a:off x="467544" y="2210052"/>
            <a:ext cx="8229600" cy="5039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6" name="Rechteck 15">
            <a:hlinkClick r:id="rId4" action="ppaction://hlinksldjump"/>
          </p:cNvPr>
          <p:cNvSpPr/>
          <p:nvPr/>
        </p:nvSpPr>
        <p:spPr>
          <a:xfrm>
            <a:off x="448780" y="2935069"/>
            <a:ext cx="8229600" cy="5039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7" name="Rechteck 16">
            <a:hlinkClick r:id="rId5" action="ppaction://hlinksldjump"/>
          </p:cNvPr>
          <p:cNvSpPr/>
          <p:nvPr/>
        </p:nvSpPr>
        <p:spPr>
          <a:xfrm>
            <a:off x="457200" y="3679820"/>
            <a:ext cx="8229600" cy="5039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9" name="Rechteck 18">
            <a:hlinkClick r:id="rId6" action="ppaction://hlinksldjump"/>
          </p:cNvPr>
          <p:cNvSpPr/>
          <p:nvPr/>
        </p:nvSpPr>
        <p:spPr>
          <a:xfrm>
            <a:off x="431685" y="4415180"/>
            <a:ext cx="8229600" cy="5039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20" name="Grafik 19">
            <a:hlinkClick r:id="rId7" action="ppaction://hlinksldjump"/>
            <a:extLst>
              <a:ext uri="{FF2B5EF4-FFF2-40B4-BE49-F238E27FC236}">
                <a16:creationId xmlns:a16="http://schemas.microsoft.com/office/drawing/2014/main" xmlns="" id="{BCA1D895-6392-48C2-9C4C-8CA46533EAD9}"/>
              </a:ext>
            </a:extLst>
          </p:cNvPr>
          <p:cNvPicPr>
            <a:picLocks noChangeAspect="1"/>
          </p:cNvPicPr>
          <p:nvPr/>
        </p:nvPicPr>
        <p:blipFill rotWithShape="1">
          <a:blip r:embed="rId8" cstate="print">
            <a:clrChange>
              <a:clrFrom>
                <a:srgbClr val="F0F0F0"/>
              </a:clrFrom>
              <a:clrTo>
                <a:srgbClr val="F0F0F0">
                  <a:alpha val="0"/>
                </a:srgbClr>
              </a:clrTo>
            </a:clrChange>
            <a:extLst>
              <a:ext uri="{28A0092B-C50C-407E-A947-70E740481C1C}">
                <a14:useLocalDpi xmlns:a14="http://schemas.microsoft.com/office/drawing/2010/main" val="0"/>
              </a:ext>
            </a:extLst>
          </a:blip>
          <a:srcRect l="23195" t="24800" r="23750" b="24800"/>
          <a:stretch/>
        </p:blipFill>
        <p:spPr>
          <a:xfrm>
            <a:off x="7026134" y="6178482"/>
            <a:ext cx="668347" cy="634894"/>
          </a:xfrm>
          <a:prstGeom prst="rect">
            <a:avLst/>
          </a:prstGeom>
        </p:spPr>
      </p:pic>
    </p:spTree>
    <p:extLst>
      <p:ext uri="{BB962C8B-B14F-4D97-AF65-F5344CB8AC3E}">
        <p14:creationId xmlns:p14="http://schemas.microsoft.com/office/powerpoint/2010/main" val="15599093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5"/>
          <p:cNvSpPr>
            <a:spLocks noGrp="1"/>
          </p:cNvSpPr>
          <p:nvPr>
            <p:ph idx="16"/>
          </p:nvPr>
        </p:nvSpPr>
        <p:spPr/>
        <p:txBody>
          <a:bodyPr/>
          <a:lstStyle/>
          <a:p>
            <a:r>
              <a:rPr lang="de-DE" dirty="0"/>
              <a:t>Kommunikationswege</a:t>
            </a:r>
          </a:p>
        </p:txBody>
      </p:sp>
      <p:sp>
        <p:nvSpPr>
          <p:cNvPr id="2" name="Inhaltsplatzhalter 1"/>
          <p:cNvSpPr>
            <a:spLocks noGrp="1"/>
          </p:cNvSpPr>
          <p:nvPr>
            <p:ph idx="1"/>
          </p:nvPr>
        </p:nvSpPr>
        <p:spPr>
          <a:xfrm>
            <a:off x="457200" y="1844824"/>
            <a:ext cx="8229600" cy="3733873"/>
          </a:xfrm>
        </p:spPr>
        <p:txBody>
          <a:bodyPr/>
          <a:lstStyle/>
          <a:p>
            <a:pPr marL="285750" indent="-285750">
              <a:buFontTx/>
              <a:buChar char="-"/>
            </a:pPr>
            <a:r>
              <a:rPr lang="de-DE" sz="1800" dirty="0"/>
              <a:t>Die vielfältigen Kommunikationswege sollten sowohl in der Vorbereitung und Planung als auch in der Kommunikation mit den Teilnehmern während der Veranstaltung genutzt werden. Beispiele sind:</a:t>
            </a:r>
          </a:p>
          <a:p>
            <a:pPr marL="685800" lvl="1">
              <a:buFontTx/>
              <a:buChar char="-"/>
            </a:pPr>
            <a:r>
              <a:rPr lang="de-DE" sz="1800" dirty="0"/>
              <a:t>Videokonferenzen und Webinare</a:t>
            </a:r>
            <a:r>
              <a:rPr sz="1800" dirty="0"/>
              <a:t> laden</a:t>
            </a:r>
            <a:r>
              <a:rPr lang="de-DE" sz="1800" dirty="0"/>
              <a:t> zur intensiveren Gesprächskultur ein.</a:t>
            </a:r>
          </a:p>
          <a:p>
            <a:pPr marL="685800" lvl="1">
              <a:buFontTx/>
              <a:buChar char="-"/>
            </a:pPr>
            <a:r>
              <a:rPr lang="de-DE" sz="1800" dirty="0"/>
              <a:t>Digitale Anmeldetools helfen euch dabei auf Papier zu verzichten. </a:t>
            </a:r>
          </a:p>
          <a:p>
            <a:pPr marL="685800" lvl="1">
              <a:buFontTx/>
              <a:buChar char="-"/>
            </a:pPr>
            <a:r>
              <a:rPr lang="de-DE" sz="1800" dirty="0"/>
              <a:t>Anreiseplanung-Tools, wie z.B. </a:t>
            </a:r>
            <a:r>
              <a:rPr lang="de-DE" sz="1800" dirty="0" err="1">
                <a:hlinkClick r:id="rId2"/>
              </a:rPr>
              <a:t>Flinc</a:t>
            </a:r>
            <a:r>
              <a:rPr lang="de-DE" sz="1800" dirty="0"/>
              <a:t> helfen euch bei Fahrgemeinschaften. </a:t>
            </a:r>
          </a:p>
          <a:p>
            <a:pPr marL="685800" lvl="1">
              <a:buFontTx/>
              <a:buChar char="-"/>
            </a:pPr>
            <a:r>
              <a:rPr lang="de-DE" sz="1800" dirty="0" err="1">
                <a:hlinkClick r:id="rId3"/>
              </a:rPr>
              <a:t>Etherpad</a:t>
            </a:r>
            <a:r>
              <a:rPr lang="de-DE" sz="1800" dirty="0">
                <a:hlinkClick r:id="rId3"/>
              </a:rPr>
              <a:t> </a:t>
            </a:r>
            <a:r>
              <a:rPr lang="de-DE" sz="1800" dirty="0"/>
              <a:t>bietet die Möglichkeit, gemeinsam in ein Protokoll oder Agenda zu schauen und sie zu gestalten. </a:t>
            </a:r>
          </a:p>
          <a:p>
            <a:pPr marL="685800" lvl="1">
              <a:buFontTx/>
              <a:buChar char="-"/>
            </a:pPr>
            <a:r>
              <a:rPr lang="de-DE" sz="1800" dirty="0"/>
              <a:t>Wenn ihr Cloudsysteme zum Speichern von Dateien nutzt, können alle leichter auf die wichtigsten Infos zugreifen und ihr vermeidet somit den Druck von Unmengen von Papierseiten.</a:t>
            </a:r>
          </a:p>
          <a:p>
            <a:pPr marL="685800" lvl="1">
              <a:buFontTx/>
              <a:buChar char="-"/>
            </a:pPr>
            <a:r>
              <a:rPr lang="de-DE" sz="1800" dirty="0"/>
              <a:t>Wenn ihr nicht komplett ohne Papier auskommt, dann könnt ihr chlorfrei-gebleichtes Recyclingpapier verwenden oder in </a:t>
            </a:r>
            <a:r>
              <a:rPr lang="de-DE" sz="1800" dirty="0">
                <a:hlinkClick r:id="rId4"/>
              </a:rPr>
              <a:t>Umweltdruckereinen</a:t>
            </a:r>
            <a:r>
              <a:rPr lang="de-DE" sz="1800" dirty="0"/>
              <a:t> drucken lassen. Auch der Transport der Unterlagen sollte berücksichtigt werden.</a:t>
            </a:r>
          </a:p>
        </p:txBody>
      </p:sp>
      <p:sp>
        <p:nvSpPr>
          <p:cNvPr id="3" name="Datumsplatzhalter 2"/>
          <p:cNvSpPr>
            <a:spLocks noGrp="1"/>
          </p:cNvSpPr>
          <p:nvPr>
            <p:ph type="dt" sz="half" idx="10"/>
          </p:nvPr>
        </p:nvSpPr>
        <p:spPr/>
        <p:txBody>
          <a:bodyPr/>
          <a:lstStyle/>
          <a:p>
            <a:fld id="{8A72C3BC-156C-4526-BC1F-5DD8B99A3BB7}" type="datetime1">
              <a:rPr lang="de-DE" smtClean="0"/>
              <a:pPr/>
              <a:t>22.02.2018</a:t>
            </a:fld>
            <a:endParaRPr lang="de-DE" dirty="0"/>
          </a:p>
        </p:txBody>
      </p:sp>
      <p:sp>
        <p:nvSpPr>
          <p:cNvPr id="5" name="Foliennummernplatzhalter 4"/>
          <p:cNvSpPr>
            <a:spLocks noGrp="1"/>
          </p:cNvSpPr>
          <p:nvPr>
            <p:ph type="sldNum" sz="quarter" idx="12"/>
          </p:nvPr>
        </p:nvSpPr>
        <p:spPr/>
        <p:txBody>
          <a:bodyPr/>
          <a:lstStyle/>
          <a:p>
            <a:fld id="{6C6AE60A-B69C-4790-82F7-3882EDF23186}" type="slidenum">
              <a:rPr lang="de-DE" smtClean="0"/>
              <a:pPr/>
              <a:t>29</a:t>
            </a:fld>
            <a:endParaRPr lang="de-DE" dirty="0"/>
          </a:p>
        </p:txBody>
      </p:sp>
      <p:sp>
        <p:nvSpPr>
          <p:cNvPr id="7" name="Textplatzhalter 6"/>
          <p:cNvSpPr>
            <a:spLocks noGrp="1"/>
          </p:cNvSpPr>
          <p:nvPr>
            <p:ph type="body" sz="quarter" idx="14"/>
          </p:nvPr>
        </p:nvSpPr>
        <p:spPr/>
        <p:txBody>
          <a:bodyPr>
            <a:normAutofit lnSpcReduction="10000"/>
          </a:bodyPr>
          <a:lstStyle/>
          <a:p>
            <a:r>
              <a:rPr lang="de-DE" dirty="0"/>
              <a:t>Arena</a:t>
            </a:r>
          </a:p>
        </p:txBody>
      </p:sp>
      <p:sp>
        <p:nvSpPr>
          <p:cNvPr id="8" name="Textplatzhalter 7"/>
          <p:cNvSpPr>
            <a:spLocks noGrp="1"/>
          </p:cNvSpPr>
          <p:nvPr>
            <p:ph type="body" sz="quarter" idx="20"/>
          </p:nvPr>
        </p:nvSpPr>
        <p:spPr/>
        <p:txBody>
          <a:bodyPr/>
          <a:lstStyle/>
          <a:p>
            <a:r>
              <a:rPr lang="de-DE" dirty="0"/>
              <a:t>Kommunikation</a:t>
            </a:r>
          </a:p>
        </p:txBody>
      </p:sp>
      <p:sp>
        <p:nvSpPr>
          <p:cNvPr id="4" name="Fußzeilenplatzhalter 3"/>
          <p:cNvSpPr>
            <a:spLocks noGrp="1"/>
          </p:cNvSpPr>
          <p:nvPr>
            <p:ph type="ftr" sz="quarter" idx="3"/>
          </p:nvPr>
        </p:nvSpPr>
        <p:spPr/>
        <p:txBody>
          <a:bodyPr/>
          <a:lstStyle/>
          <a:p>
            <a:r>
              <a:rPr lang="de-DE" dirty="0"/>
              <a:t>Green Events – nachhaltige Veranstaltungen in der DPSG</a:t>
            </a:r>
          </a:p>
        </p:txBody>
      </p:sp>
      <p:sp>
        <p:nvSpPr>
          <p:cNvPr id="9" name="Rechteck 8">
            <a:hlinkClick r:id="rId5" action="ppaction://hlinksldjump"/>
          </p:cNvPr>
          <p:cNvSpPr/>
          <p:nvPr/>
        </p:nvSpPr>
        <p:spPr>
          <a:xfrm>
            <a:off x="7020272" y="10837"/>
            <a:ext cx="2123728"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0" name="Rechteck 9">
            <a:hlinkClick r:id="rId6" action="ppaction://hlinksldjump"/>
          </p:cNvPr>
          <p:cNvSpPr/>
          <p:nvPr/>
        </p:nvSpPr>
        <p:spPr>
          <a:xfrm>
            <a:off x="477089" y="84821"/>
            <a:ext cx="3600400"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1" name="Grafik 10">
            <a:hlinkClick r:id="rId6" action="ppaction://hlinksldjump"/>
            <a:extLst>
              <a:ext uri="{FF2B5EF4-FFF2-40B4-BE49-F238E27FC236}">
                <a16:creationId xmlns:a16="http://schemas.microsoft.com/office/drawing/2014/main" xmlns="" id="{6D13E88B-B64B-4085-A255-2C7C0E0E255B}"/>
              </a:ext>
            </a:extLst>
          </p:cNvPr>
          <p:cNvPicPr>
            <a:picLocks noChangeAspect="1"/>
          </p:cNvPicPr>
          <p:nvPr/>
        </p:nvPicPr>
        <p:blipFill rotWithShape="1">
          <a:blip r:embed="rId7" cstate="print">
            <a:clrChange>
              <a:clrFrom>
                <a:srgbClr val="F0F0F0"/>
              </a:clrFrom>
              <a:clrTo>
                <a:srgbClr val="F0F0F0">
                  <a:alpha val="0"/>
                </a:srgbClr>
              </a:clrTo>
            </a:clrChange>
            <a:extLst>
              <a:ext uri="{28A0092B-C50C-407E-A947-70E740481C1C}">
                <a14:useLocalDpi xmlns:a14="http://schemas.microsoft.com/office/drawing/2010/main" val="0"/>
              </a:ext>
            </a:extLst>
          </a:blip>
          <a:srcRect l="23195" t="24800" r="23750" b="24800"/>
          <a:stretch/>
        </p:blipFill>
        <p:spPr>
          <a:xfrm>
            <a:off x="7026134" y="6178482"/>
            <a:ext cx="668347" cy="634894"/>
          </a:xfrm>
          <a:prstGeom prst="rect">
            <a:avLst/>
          </a:prstGeom>
        </p:spPr>
      </p:pic>
    </p:spTree>
    <p:extLst>
      <p:ext uri="{BB962C8B-B14F-4D97-AF65-F5344CB8AC3E}">
        <p14:creationId xmlns:p14="http://schemas.microsoft.com/office/powerpoint/2010/main" val="1764017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sz="quarter" idx="14"/>
          </p:nvPr>
        </p:nvSpPr>
        <p:spPr/>
        <p:txBody>
          <a:bodyPr>
            <a:normAutofit lnSpcReduction="10000"/>
          </a:bodyPr>
          <a:lstStyle/>
          <a:p>
            <a:r>
              <a:rPr lang="de-DE" dirty="0"/>
              <a:t>Die drei Bereiche der Nachhaltigkeit</a:t>
            </a:r>
          </a:p>
        </p:txBody>
      </p:sp>
      <p:sp>
        <p:nvSpPr>
          <p:cNvPr id="19" name="Textplatzhalter 18"/>
          <p:cNvSpPr>
            <a:spLocks noGrp="1"/>
          </p:cNvSpPr>
          <p:nvPr>
            <p:ph type="body" sz="quarter" idx="20"/>
          </p:nvPr>
        </p:nvSpPr>
        <p:spPr/>
        <p:txBody>
          <a:bodyPr/>
          <a:lstStyle/>
          <a:p>
            <a:r>
              <a:rPr lang="de-DE" dirty="0"/>
              <a:t>Green Events</a:t>
            </a:r>
          </a:p>
        </p:txBody>
      </p:sp>
      <p:pic>
        <p:nvPicPr>
          <p:cNvPr id="11" name="Grafik 10">
            <a:hlinkHover r:id="rId2" action="ppaction://hlinksldjump"/>
          </p:cNvPr>
          <p:cNvPicPr>
            <a:picLocks noChangeAspect="1"/>
          </p:cNvPicPr>
          <p:nvPr/>
        </p:nvPicPr>
        <p:blipFill rotWithShape="1">
          <a:blip r:embed="rId3" cstate="print">
            <a:extLst>
              <a:ext uri="{28A0092B-C50C-407E-A947-70E740481C1C}">
                <a14:useLocalDpi xmlns:a14="http://schemas.microsoft.com/office/drawing/2010/main" val="0"/>
              </a:ext>
            </a:extLst>
          </a:blip>
          <a:srcRect l="13983" r="10429" b="42340"/>
          <a:stretch/>
        </p:blipFill>
        <p:spPr>
          <a:xfrm>
            <a:off x="5220072" y="3357563"/>
            <a:ext cx="3646831" cy="1412218"/>
          </a:xfrm>
          <a:prstGeom prst="rect">
            <a:avLst/>
          </a:prstGeom>
        </p:spPr>
      </p:pic>
      <p:sp>
        <p:nvSpPr>
          <p:cNvPr id="14" name="Textfeld 13"/>
          <p:cNvSpPr txBox="1"/>
          <p:nvPr/>
        </p:nvSpPr>
        <p:spPr>
          <a:xfrm>
            <a:off x="6705724" y="4670924"/>
            <a:ext cx="1368152" cy="430887"/>
          </a:xfrm>
          <a:prstGeom prst="rect">
            <a:avLst/>
          </a:prstGeom>
          <a:noFill/>
        </p:spPr>
        <p:txBody>
          <a:bodyPr wrap="square" rtlCol="0">
            <a:spAutoFit/>
          </a:bodyPr>
          <a:lstStyle/>
          <a:p>
            <a:r>
              <a:rPr lang="de-DE" sz="2200" b="1" dirty="0">
                <a:solidFill>
                  <a:srgbClr val="3A863C"/>
                </a:solidFill>
              </a:rPr>
              <a:t>Ökologie</a:t>
            </a:r>
          </a:p>
        </p:txBody>
      </p:sp>
      <p:pic>
        <p:nvPicPr>
          <p:cNvPr id="13" name="Grafik 12">
            <a:hlinkHover r:id="rId4" action="ppaction://hlinksldjump"/>
          </p:cNvPr>
          <p:cNvPicPr>
            <a:picLocks noChangeAspect="1"/>
          </p:cNvPicPr>
          <p:nvPr/>
        </p:nvPicPr>
        <p:blipFill rotWithShape="1">
          <a:blip r:embed="rId3" cstate="print">
            <a:duotone>
              <a:prstClr val="black"/>
              <a:srgbClr val="FF0000">
                <a:tint val="45000"/>
                <a:satMod val="400000"/>
              </a:srgbClr>
            </a:duotone>
            <a:extLst>
              <a:ext uri="{28A0092B-C50C-407E-A947-70E740481C1C}">
                <a14:useLocalDpi xmlns:a14="http://schemas.microsoft.com/office/drawing/2010/main" val="0"/>
              </a:ext>
            </a:extLst>
          </a:blip>
          <a:srcRect l="14417" r="9994" b="42340"/>
          <a:stretch/>
        </p:blipFill>
        <p:spPr>
          <a:xfrm>
            <a:off x="2195736" y="1945345"/>
            <a:ext cx="3646831" cy="1412218"/>
          </a:xfrm>
          <a:prstGeom prst="rect">
            <a:avLst/>
          </a:prstGeom>
        </p:spPr>
      </p:pic>
      <p:sp>
        <p:nvSpPr>
          <p:cNvPr id="15" name="Textfeld 14"/>
          <p:cNvSpPr txBox="1"/>
          <p:nvPr/>
        </p:nvSpPr>
        <p:spPr>
          <a:xfrm>
            <a:off x="3690451" y="3230832"/>
            <a:ext cx="1368152" cy="430887"/>
          </a:xfrm>
          <a:prstGeom prst="rect">
            <a:avLst/>
          </a:prstGeom>
          <a:noFill/>
        </p:spPr>
        <p:txBody>
          <a:bodyPr wrap="square" rtlCol="0">
            <a:spAutoFit/>
          </a:bodyPr>
          <a:lstStyle/>
          <a:p>
            <a:r>
              <a:rPr lang="de-DE" sz="2200" b="1" dirty="0">
                <a:solidFill>
                  <a:srgbClr val="703737"/>
                </a:solidFill>
              </a:rPr>
              <a:t>Soziales</a:t>
            </a:r>
          </a:p>
        </p:txBody>
      </p:sp>
      <p:pic>
        <p:nvPicPr>
          <p:cNvPr id="12" name="Grafik 11">
            <a:hlinkHover r:id="rId5" action="ppaction://hlinksldjump"/>
          </p:cNvPr>
          <p:cNvPicPr>
            <a:picLocks noChangeAspect="1"/>
          </p:cNvPicPr>
          <p:nvPr/>
        </p:nvPicPr>
        <p:blipFill rotWithShape="1">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l="12903" r="10979" b="42340"/>
          <a:stretch/>
        </p:blipFill>
        <p:spPr>
          <a:xfrm>
            <a:off x="899591" y="4217701"/>
            <a:ext cx="3672409" cy="1412218"/>
          </a:xfrm>
          <a:prstGeom prst="rect">
            <a:avLst/>
          </a:prstGeom>
        </p:spPr>
      </p:pic>
      <p:sp>
        <p:nvSpPr>
          <p:cNvPr id="16" name="Textfeld 15"/>
          <p:cNvSpPr txBox="1"/>
          <p:nvPr/>
        </p:nvSpPr>
        <p:spPr>
          <a:xfrm>
            <a:off x="2293321" y="5537622"/>
            <a:ext cx="1619113" cy="430887"/>
          </a:xfrm>
          <a:prstGeom prst="rect">
            <a:avLst/>
          </a:prstGeom>
          <a:noFill/>
        </p:spPr>
        <p:txBody>
          <a:bodyPr wrap="square" rtlCol="0">
            <a:spAutoFit/>
          </a:bodyPr>
          <a:lstStyle/>
          <a:p>
            <a:r>
              <a:rPr lang="de-DE" sz="2200" b="1" dirty="0">
                <a:solidFill>
                  <a:srgbClr val="809CBE"/>
                </a:solidFill>
              </a:rPr>
              <a:t>Ökonomie</a:t>
            </a:r>
          </a:p>
        </p:txBody>
      </p:sp>
    </p:spTree>
    <p:extLst>
      <p:ext uri="{BB962C8B-B14F-4D97-AF65-F5344CB8AC3E}">
        <p14:creationId xmlns:p14="http://schemas.microsoft.com/office/powerpoint/2010/main" val="307575687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5"/>
          <p:cNvSpPr>
            <a:spLocks noGrp="1"/>
          </p:cNvSpPr>
          <p:nvPr>
            <p:ph idx="16"/>
          </p:nvPr>
        </p:nvSpPr>
        <p:spPr/>
        <p:txBody>
          <a:bodyPr/>
          <a:lstStyle/>
          <a:p>
            <a:r>
              <a:rPr lang="de-DE" dirty="0"/>
              <a:t>Partizipation</a:t>
            </a:r>
          </a:p>
        </p:txBody>
      </p:sp>
      <p:sp>
        <p:nvSpPr>
          <p:cNvPr id="2" name="Inhaltsplatzhalter 1"/>
          <p:cNvSpPr>
            <a:spLocks noGrp="1"/>
          </p:cNvSpPr>
          <p:nvPr>
            <p:ph idx="1"/>
          </p:nvPr>
        </p:nvSpPr>
        <p:spPr>
          <a:xfrm>
            <a:off x="457200" y="1844824"/>
            <a:ext cx="8229600" cy="3733873"/>
          </a:xfrm>
        </p:spPr>
        <p:txBody>
          <a:bodyPr/>
          <a:lstStyle/>
          <a:p>
            <a:pPr marL="285750" lvl="0" indent="-285750">
              <a:buFontTx/>
              <a:buChar char="-"/>
            </a:pPr>
            <a:r>
              <a:rPr lang="de-DE" sz="1750" dirty="0"/>
              <a:t>Partizipation ist ein wesentliches Merkmal der DPSG. Die Möglichkeit der Mitgestaltung und Mitbestimmung der Mitglieder auf allen Ebenen unseres Verbandes ist gewünscht und soll weiter gefördert werden. Das gilt auch für die Planung und Durchführung von Zeltlagern und anderen Pfadfinderveranstaltungen.</a:t>
            </a:r>
          </a:p>
          <a:p>
            <a:pPr marL="285750" lvl="0" indent="-285750">
              <a:buFontTx/>
              <a:buChar char="-"/>
            </a:pPr>
            <a:r>
              <a:rPr lang="de-DE" sz="1750" dirty="0"/>
              <a:t>Gelebte Partizipation kann wiederum in der Planung passieren, ist aber auch besonders in der Nachbereitung und Evaluierung wichtig. Online Tools mit niederschwelligem Zugang, wie zum Beispiel </a:t>
            </a:r>
            <a:r>
              <a:rPr lang="de-DE" sz="1750" dirty="0">
                <a:hlinkClick r:id="rId2"/>
              </a:rPr>
              <a:t>QR-Codes</a:t>
            </a:r>
            <a:r>
              <a:rPr lang="de-DE" sz="1750" dirty="0"/>
              <a:t>, helfen euch dabei.</a:t>
            </a:r>
          </a:p>
          <a:p>
            <a:pPr marL="285750" lvl="0" indent="-285750">
              <a:buFontTx/>
              <a:buChar char="-"/>
            </a:pPr>
            <a:r>
              <a:rPr lang="de-DE" sz="1750" dirty="0"/>
              <a:t>Um nachhaltig handeln zu können ist aber auch die Sammlung von Ideen, Erfahrungen und Know-How aller Pfadfinderinnen und Pfadfinder notwendig. </a:t>
            </a:r>
            <a:r>
              <a:rPr lang="de-DE" sz="1750" dirty="0">
                <a:hlinkClick r:id="rId3"/>
              </a:rPr>
              <a:t>Digitale Plattformen</a:t>
            </a:r>
            <a:r>
              <a:rPr lang="de-DE" sz="1750" dirty="0"/>
              <a:t> oder Ideen-Tauschbörsen zu ökologischen Themen können Lager und Fahrten verändern und zum nachhaltigen Handeln beitragen. </a:t>
            </a:r>
          </a:p>
          <a:p>
            <a:pPr marL="285750" lvl="0" indent="-285750">
              <a:buFontTx/>
              <a:buChar char="-"/>
            </a:pPr>
            <a:r>
              <a:rPr lang="de-DE" sz="1750" dirty="0"/>
              <a:t>Im Vorfeld in Gruppenstunden könnt ihr jedoch auch wichtige Entscheidungen von den Gruppenmitgliedern zur Diskussion stellen und darüber abstimmen lassen. Während des Zeltlagers ermöglicht euch der sogenannte „Lager-Rat“ eine Partizipation von Kindern und Jugendlichen.  </a:t>
            </a:r>
          </a:p>
        </p:txBody>
      </p:sp>
      <p:sp>
        <p:nvSpPr>
          <p:cNvPr id="3" name="Datumsplatzhalter 2"/>
          <p:cNvSpPr>
            <a:spLocks noGrp="1"/>
          </p:cNvSpPr>
          <p:nvPr>
            <p:ph type="dt" sz="half" idx="10"/>
          </p:nvPr>
        </p:nvSpPr>
        <p:spPr/>
        <p:txBody>
          <a:bodyPr/>
          <a:lstStyle/>
          <a:p>
            <a:fld id="{DFEB5DFE-15C1-420A-AD73-4E14E7BD69C9}" type="datetime1">
              <a:rPr lang="de-DE" smtClean="0"/>
              <a:pPr/>
              <a:t>22.02.2018</a:t>
            </a:fld>
            <a:endParaRPr lang="de-DE" dirty="0"/>
          </a:p>
        </p:txBody>
      </p:sp>
      <p:sp>
        <p:nvSpPr>
          <p:cNvPr id="5" name="Foliennummernplatzhalter 4"/>
          <p:cNvSpPr>
            <a:spLocks noGrp="1"/>
          </p:cNvSpPr>
          <p:nvPr>
            <p:ph type="sldNum" sz="quarter" idx="12"/>
          </p:nvPr>
        </p:nvSpPr>
        <p:spPr/>
        <p:txBody>
          <a:bodyPr/>
          <a:lstStyle/>
          <a:p>
            <a:fld id="{6C6AE60A-B69C-4790-82F7-3882EDF23186}" type="slidenum">
              <a:rPr lang="de-DE" smtClean="0"/>
              <a:pPr/>
              <a:t>30</a:t>
            </a:fld>
            <a:endParaRPr lang="de-DE" dirty="0"/>
          </a:p>
        </p:txBody>
      </p:sp>
      <p:sp>
        <p:nvSpPr>
          <p:cNvPr id="7" name="Textplatzhalter 6"/>
          <p:cNvSpPr>
            <a:spLocks noGrp="1"/>
          </p:cNvSpPr>
          <p:nvPr>
            <p:ph type="body" sz="quarter" idx="14"/>
          </p:nvPr>
        </p:nvSpPr>
        <p:spPr/>
        <p:txBody>
          <a:bodyPr>
            <a:normAutofit lnSpcReduction="10000"/>
          </a:bodyPr>
          <a:lstStyle/>
          <a:p>
            <a:r>
              <a:rPr lang="de-DE" dirty="0"/>
              <a:t>Arena</a:t>
            </a:r>
          </a:p>
        </p:txBody>
      </p:sp>
      <p:sp>
        <p:nvSpPr>
          <p:cNvPr id="8" name="Textplatzhalter 7"/>
          <p:cNvSpPr>
            <a:spLocks noGrp="1"/>
          </p:cNvSpPr>
          <p:nvPr>
            <p:ph type="body" sz="quarter" idx="20"/>
          </p:nvPr>
        </p:nvSpPr>
        <p:spPr/>
        <p:txBody>
          <a:bodyPr/>
          <a:lstStyle/>
          <a:p>
            <a:r>
              <a:rPr lang="de-DE" dirty="0"/>
              <a:t>Kommunikation</a:t>
            </a:r>
          </a:p>
        </p:txBody>
      </p:sp>
      <p:sp>
        <p:nvSpPr>
          <p:cNvPr id="4" name="Fußzeilenplatzhalter 3"/>
          <p:cNvSpPr>
            <a:spLocks noGrp="1"/>
          </p:cNvSpPr>
          <p:nvPr>
            <p:ph type="ftr" sz="quarter" idx="3"/>
          </p:nvPr>
        </p:nvSpPr>
        <p:spPr/>
        <p:txBody>
          <a:bodyPr/>
          <a:lstStyle/>
          <a:p>
            <a:r>
              <a:rPr lang="de-DE" dirty="0"/>
              <a:t>Green Events – nachhaltige Veranstaltungen in der DPSG</a:t>
            </a:r>
          </a:p>
        </p:txBody>
      </p:sp>
      <p:sp>
        <p:nvSpPr>
          <p:cNvPr id="9" name="Rechteck 8">
            <a:hlinkClick r:id="rId4" action="ppaction://hlinksldjump"/>
          </p:cNvPr>
          <p:cNvSpPr/>
          <p:nvPr/>
        </p:nvSpPr>
        <p:spPr>
          <a:xfrm>
            <a:off x="7020272" y="10837"/>
            <a:ext cx="2123728"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0" name="Rechteck 9">
            <a:hlinkClick r:id="rId5" action="ppaction://hlinksldjump"/>
          </p:cNvPr>
          <p:cNvSpPr/>
          <p:nvPr/>
        </p:nvSpPr>
        <p:spPr>
          <a:xfrm>
            <a:off x="457200" y="84821"/>
            <a:ext cx="3600400"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1" name="Grafik 10">
            <a:hlinkClick r:id="rId5" action="ppaction://hlinksldjump"/>
            <a:extLst>
              <a:ext uri="{FF2B5EF4-FFF2-40B4-BE49-F238E27FC236}">
                <a16:creationId xmlns:a16="http://schemas.microsoft.com/office/drawing/2014/main" xmlns="" id="{3777E39A-8F16-4AF5-9124-C2DFCD728CC4}"/>
              </a:ext>
            </a:extLst>
          </p:cNvPr>
          <p:cNvPicPr>
            <a:picLocks noChangeAspect="1"/>
          </p:cNvPicPr>
          <p:nvPr/>
        </p:nvPicPr>
        <p:blipFill rotWithShape="1">
          <a:blip r:embed="rId6" cstate="print">
            <a:clrChange>
              <a:clrFrom>
                <a:srgbClr val="F0F0F0"/>
              </a:clrFrom>
              <a:clrTo>
                <a:srgbClr val="F0F0F0">
                  <a:alpha val="0"/>
                </a:srgbClr>
              </a:clrTo>
            </a:clrChange>
            <a:extLst>
              <a:ext uri="{28A0092B-C50C-407E-A947-70E740481C1C}">
                <a14:useLocalDpi xmlns:a14="http://schemas.microsoft.com/office/drawing/2010/main" val="0"/>
              </a:ext>
            </a:extLst>
          </a:blip>
          <a:srcRect l="23195" t="24800" r="23750" b="24800"/>
          <a:stretch/>
        </p:blipFill>
        <p:spPr>
          <a:xfrm>
            <a:off x="7026134" y="6178482"/>
            <a:ext cx="668347" cy="634894"/>
          </a:xfrm>
          <a:prstGeom prst="rect">
            <a:avLst/>
          </a:prstGeom>
        </p:spPr>
      </p:pic>
    </p:spTree>
    <p:extLst>
      <p:ext uri="{BB962C8B-B14F-4D97-AF65-F5344CB8AC3E}">
        <p14:creationId xmlns:p14="http://schemas.microsoft.com/office/powerpoint/2010/main" val="26779408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5"/>
          <p:cNvSpPr>
            <a:spLocks noGrp="1"/>
          </p:cNvSpPr>
          <p:nvPr>
            <p:ph idx="16"/>
          </p:nvPr>
        </p:nvSpPr>
        <p:spPr/>
        <p:txBody>
          <a:bodyPr/>
          <a:lstStyle/>
          <a:p>
            <a:r>
              <a:rPr lang="de-DE" dirty="0"/>
              <a:t>Bildung</a:t>
            </a:r>
          </a:p>
        </p:txBody>
      </p:sp>
      <p:sp>
        <p:nvSpPr>
          <p:cNvPr id="2" name="Inhaltsplatzhalter 1"/>
          <p:cNvSpPr>
            <a:spLocks noGrp="1"/>
          </p:cNvSpPr>
          <p:nvPr>
            <p:ph idx="1"/>
          </p:nvPr>
        </p:nvSpPr>
        <p:spPr>
          <a:xfrm>
            <a:off x="457200" y="1772816"/>
            <a:ext cx="8229600" cy="3733873"/>
          </a:xfrm>
        </p:spPr>
        <p:txBody>
          <a:bodyPr/>
          <a:lstStyle/>
          <a:p>
            <a:pPr marL="285750" indent="-285750">
              <a:buFontTx/>
              <a:buChar char="-"/>
            </a:pPr>
            <a:r>
              <a:rPr lang="de-DE" sz="1750" dirty="0"/>
              <a:t>Es gibt eine große Sammlung von Ideen, Erfahrungswerten und Methoden zum nachhaltigem Handeln auf die ihr beim Thema „Bildung“ zurückgreifen könnt. </a:t>
            </a:r>
          </a:p>
          <a:p>
            <a:pPr marL="285750" indent="-285750">
              <a:buFontTx/>
              <a:buChar char="-"/>
            </a:pPr>
            <a:r>
              <a:rPr lang="de-DE" sz="1750" dirty="0"/>
              <a:t>Neben der Sammlung des </a:t>
            </a:r>
            <a:r>
              <a:rPr lang="de-DE" sz="1750" dirty="0">
                <a:hlinkClick r:id="rId2"/>
              </a:rPr>
              <a:t>Facharbeitskreises Ökologie</a:t>
            </a:r>
            <a:r>
              <a:rPr lang="de-DE" sz="1750" dirty="0"/>
              <a:t> auf Bundes - und auf Diözesanebene sowie auf den „</a:t>
            </a:r>
            <a:r>
              <a:rPr lang="de-DE" sz="1750" dirty="0">
                <a:hlinkClick r:id="rId3"/>
              </a:rPr>
              <a:t>schlauen Seiten</a:t>
            </a:r>
            <a:r>
              <a:rPr lang="de-DE" sz="1750" dirty="0"/>
              <a:t>“ der DPSG, gibt es auch viele Organisationen die sich mit </a:t>
            </a:r>
            <a:r>
              <a:rPr lang="de-DE" sz="1750" dirty="0">
                <a:hlinkClick r:id="rId4"/>
              </a:rPr>
              <a:t>Bildung für nachhaltige Entwicklung</a:t>
            </a:r>
            <a:r>
              <a:rPr lang="de-DE" sz="1750" dirty="0"/>
              <a:t> beschäftigen und Methoden für alle Altersstufen entwickelt haben, wie zum Beispiel:</a:t>
            </a:r>
          </a:p>
          <a:p>
            <a:pPr marL="285750" indent="-285750">
              <a:buFontTx/>
              <a:buChar char="-"/>
            </a:pPr>
            <a:endParaRPr lang="de-DE" sz="1750" dirty="0"/>
          </a:p>
          <a:p>
            <a:pPr marL="285750" indent="-285750">
              <a:buFontTx/>
              <a:buChar char="-"/>
            </a:pPr>
            <a:endParaRPr lang="de-DE" sz="1750" dirty="0"/>
          </a:p>
          <a:p>
            <a:pPr marL="285750" indent="-285750">
              <a:buFontTx/>
              <a:buChar char="-"/>
            </a:pPr>
            <a:endParaRPr lang="de-DE" sz="1750" dirty="0"/>
          </a:p>
          <a:p>
            <a:pPr marL="285750" indent="-285750">
              <a:buFontTx/>
              <a:buChar char="-"/>
            </a:pPr>
            <a:r>
              <a:rPr lang="de-DE" sz="1750" dirty="0"/>
              <a:t>Natürlich bieten euch auch die Webseiten anderen deutscher Pfadfinderverbände hilfreiche Sammlungen mit Methoden und Material: 	</a:t>
            </a:r>
          </a:p>
        </p:txBody>
      </p:sp>
      <p:sp>
        <p:nvSpPr>
          <p:cNvPr id="3" name="Datumsplatzhalter 2"/>
          <p:cNvSpPr>
            <a:spLocks noGrp="1"/>
          </p:cNvSpPr>
          <p:nvPr>
            <p:ph type="dt" sz="half" idx="10"/>
          </p:nvPr>
        </p:nvSpPr>
        <p:spPr/>
        <p:txBody>
          <a:bodyPr/>
          <a:lstStyle/>
          <a:p>
            <a:fld id="{42D4C7F4-95AA-46E0-8FCA-4C11A3B7DF78}" type="datetime1">
              <a:rPr lang="de-DE" smtClean="0"/>
              <a:pPr/>
              <a:t>22.02.2018</a:t>
            </a:fld>
            <a:endParaRPr lang="de-DE" dirty="0"/>
          </a:p>
        </p:txBody>
      </p:sp>
      <p:sp>
        <p:nvSpPr>
          <p:cNvPr id="5" name="Foliennummernplatzhalter 4"/>
          <p:cNvSpPr>
            <a:spLocks noGrp="1"/>
          </p:cNvSpPr>
          <p:nvPr>
            <p:ph type="sldNum" sz="quarter" idx="12"/>
          </p:nvPr>
        </p:nvSpPr>
        <p:spPr/>
        <p:txBody>
          <a:bodyPr/>
          <a:lstStyle/>
          <a:p>
            <a:fld id="{6C6AE60A-B69C-4790-82F7-3882EDF23186}" type="slidenum">
              <a:rPr lang="de-DE" smtClean="0"/>
              <a:pPr/>
              <a:t>31</a:t>
            </a:fld>
            <a:endParaRPr lang="de-DE" dirty="0"/>
          </a:p>
        </p:txBody>
      </p:sp>
      <p:sp>
        <p:nvSpPr>
          <p:cNvPr id="7" name="Textplatzhalter 6"/>
          <p:cNvSpPr>
            <a:spLocks noGrp="1"/>
          </p:cNvSpPr>
          <p:nvPr>
            <p:ph type="body" sz="quarter" idx="14"/>
          </p:nvPr>
        </p:nvSpPr>
        <p:spPr/>
        <p:txBody>
          <a:bodyPr>
            <a:normAutofit lnSpcReduction="10000"/>
          </a:bodyPr>
          <a:lstStyle/>
          <a:p>
            <a:r>
              <a:rPr lang="de-DE" dirty="0"/>
              <a:t>Arena</a:t>
            </a:r>
          </a:p>
        </p:txBody>
      </p:sp>
      <p:sp>
        <p:nvSpPr>
          <p:cNvPr id="8" name="Textplatzhalter 7"/>
          <p:cNvSpPr>
            <a:spLocks noGrp="1"/>
          </p:cNvSpPr>
          <p:nvPr>
            <p:ph type="body" sz="quarter" idx="20"/>
          </p:nvPr>
        </p:nvSpPr>
        <p:spPr/>
        <p:txBody>
          <a:bodyPr/>
          <a:lstStyle/>
          <a:p>
            <a:r>
              <a:rPr lang="de-DE" dirty="0"/>
              <a:t>Kommunikation</a:t>
            </a:r>
          </a:p>
        </p:txBody>
      </p:sp>
      <p:sp>
        <p:nvSpPr>
          <p:cNvPr id="4" name="Fußzeilenplatzhalter 3"/>
          <p:cNvSpPr>
            <a:spLocks noGrp="1"/>
          </p:cNvSpPr>
          <p:nvPr>
            <p:ph type="ftr" sz="quarter" idx="3"/>
          </p:nvPr>
        </p:nvSpPr>
        <p:spPr/>
        <p:txBody>
          <a:bodyPr/>
          <a:lstStyle/>
          <a:p>
            <a:r>
              <a:rPr lang="de-DE" dirty="0"/>
              <a:t>Green Events – nachhaltige Veranstaltungen in der DPSG</a:t>
            </a:r>
          </a:p>
        </p:txBody>
      </p:sp>
      <p:sp>
        <p:nvSpPr>
          <p:cNvPr id="10" name="Rechteck 9">
            <a:hlinkClick r:id="rId5" action="ppaction://hlinksldjump"/>
          </p:cNvPr>
          <p:cNvSpPr/>
          <p:nvPr/>
        </p:nvSpPr>
        <p:spPr>
          <a:xfrm>
            <a:off x="7020272" y="10837"/>
            <a:ext cx="2123728"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1" name="Rechteck 10">
            <a:hlinkClick r:id="rId6" action="ppaction://hlinksldjump"/>
          </p:cNvPr>
          <p:cNvSpPr/>
          <p:nvPr/>
        </p:nvSpPr>
        <p:spPr>
          <a:xfrm>
            <a:off x="457200" y="84821"/>
            <a:ext cx="3600400"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hlinkClick r:id="rId7"/>
            <a:extLst>
              <a:ext uri="{FF2B5EF4-FFF2-40B4-BE49-F238E27FC236}">
                <a16:creationId xmlns:a16="http://schemas.microsoft.com/office/drawing/2014/main" xmlns="" id="{8D1F7C3B-8EB7-4BEE-A140-F20C3647D3AE}"/>
              </a:ext>
            </a:extLst>
          </p:cNvPr>
          <p:cNvSpPr/>
          <p:nvPr/>
        </p:nvSpPr>
        <p:spPr>
          <a:xfrm>
            <a:off x="5283115" y="3490502"/>
            <a:ext cx="1080120" cy="1008112"/>
          </a:xfrm>
          <a:prstGeom prst="rect">
            <a:avLst/>
          </a:prstGeom>
          <a:solidFill>
            <a:srgbClr val="966C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50" dirty="0"/>
              <a:t>Umwelt-schulen</a:t>
            </a:r>
          </a:p>
        </p:txBody>
      </p:sp>
      <p:sp>
        <p:nvSpPr>
          <p:cNvPr id="13" name="Rechteck 12">
            <a:hlinkClick r:id="rId8"/>
            <a:extLst>
              <a:ext uri="{FF2B5EF4-FFF2-40B4-BE49-F238E27FC236}">
                <a16:creationId xmlns:a16="http://schemas.microsoft.com/office/drawing/2014/main" xmlns="" id="{02A95B2C-AB79-4DF0-A731-227D057FEA0A}"/>
              </a:ext>
            </a:extLst>
          </p:cNvPr>
          <p:cNvSpPr/>
          <p:nvPr/>
        </p:nvSpPr>
        <p:spPr>
          <a:xfrm>
            <a:off x="4039670" y="3490502"/>
            <a:ext cx="1080120" cy="1008112"/>
          </a:xfrm>
          <a:prstGeom prst="rect">
            <a:avLst/>
          </a:prstGeom>
          <a:solidFill>
            <a:srgbClr val="A455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50" dirty="0"/>
              <a:t>Eine Welt Netz</a:t>
            </a:r>
          </a:p>
        </p:txBody>
      </p:sp>
      <p:sp>
        <p:nvSpPr>
          <p:cNvPr id="14" name="Rechteck 13">
            <a:hlinkClick r:id="rId9"/>
            <a:extLst>
              <a:ext uri="{FF2B5EF4-FFF2-40B4-BE49-F238E27FC236}">
                <a16:creationId xmlns:a16="http://schemas.microsoft.com/office/drawing/2014/main" xmlns="" id="{F8672E2D-FD98-4808-840E-01A4FDC021FB}"/>
              </a:ext>
            </a:extLst>
          </p:cNvPr>
          <p:cNvSpPr/>
          <p:nvPr/>
        </p:nvSpPr>
        <p:spPr>
          <a:xfrm>
            <a:off x="2796225" y="3490502"/>
            <a:ext cx="1080120" cy="1008112"/>
          </a:xfrm>
          <a:prstGeom prst="rect">
            <a:avLst/>
          </a:prstGeom>
          <a:solidFill>
            <a:srgbClr val="7037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50" dirty="0"/>
              <a:t>Globales Lernen</a:t>
            </a:r>
          </a:p>
        </p:txBody>
      </p:sp>
      <p:sp>
        <p:nvSpPr>
          <p:cNvPr id="16" name="Rechteck 15">
            <a:hlinkClick r:id="rId10"/>
            <a:extLst>
              <a:ext uri="{FF2B5EF4-FFF2-40B4-BE49-F238E27FC236}">
                <a16:creationId xmlns:a16="http://schemas.microsoft.com/office/drawing/2014/main" xmlns="" id="{4A273687-59CC-4D62-B15D-2020D7AEC1FF}"/>
              </a:ext>
            </a:extLst>
          </p:cNvPr>
          <p:cNvSpPr/>
          <p:nvPr/>
        </p:nvSpPr>
        <p:spPr>
          <a:xfrm>
            <a:off x="2167606" y="5038475"/>
            <a:ext cx="1080120" cy="1008112"/>
          </a:xfrm>
          <a:prstGeom prst="rect">
            <a:avLst/>
          </a:prstGeom>
          <a:solidFill>
            <a:srgbClr val="966C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50" dirty="0" err="1"/>
              <a:t>BdP</a:t>
            </a:r>
            <a:endParaRPr lang="de-DE" sz="1750" dirty="0"/>
          </a:p>
        </p:txBody>
      </p:sp>
      <p:sp>
        <p:nvSpPr>
          <p:cNvPr id="17" name="Rechteck 16">
            <a:hlinkClick r:id="rId11"/>
            <a:extLst>
              <a:ext uri="{FF2B5EF4-FFF2-40B4-BE49-F238E27FC236}">
                <a16:creationId xmlns:a16="http://schemas.microsoft.com/office/drawing/2014/main" xmlns="" id="{AFDD90F2-1F45-45CB-909B-345CDC296301}"/>
              </a:ext>
            </a:extLst>
          </p:cNvPr>
          <p:cNvSpPr/>
          <p:nvPr/>
        </p:nvSpPr>
        <p:spPr>
          <a:xfrm>
            <a:off x="3410907" y="5038475"/>
            <a:ext cx="1080120" cy="1008112"/>
          </a:xfrm>
          <a:prstGeom prst="rect">
            <a:avLst/>
          </a:prstGeom>
          <a:solidFill>
            <a:srgbClr val="A455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50" dirty="0"/>
              <a:t>VCP</a:t>
            </a:r>
          </a:p>
        </p:txBody>
      </p:sp>
      <p:sp>
        <p:nvSpPr>
          <p:cNvPr id="18" name="Rechteck 17">
            <a:hlinkClick r:id="rId12"/>
            <a:extLst>
              <a:ext uri="{FF2B5EF4-FFF2-40B4-BE49-F238E27FC236}">
                <a16:creationId xmlns:a16="http://schemas.microsoft.com/office/drawing/2014/main" xmlns="" id="{43380712-CDC3-4E5D-ACC6-579EE782227B}"/>
              </a:ext>
            </a:extLst>
          </p:cNvPr>
          <p:cNvSpPr/>
          <p:nvPr/>
        </p:nvSpPr>
        <p:spPr>
          <a:xfrm>
            <a:off x="4634716" y="5038475"/>
            <a:ext cx="1080120" cy="1008112"/>
          </a:xfrm>
          <a:prstGeom prst="rect">
            <a:avLst/>
          </a:prstGeom>
          <a:solidFill>
            <a:srgbClr val="BD5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50" dirty="0"/>
              <a:t>PSG</a:t>
            </a:r>
          </a:p>
        </p:txBody>
      </p:sp>
      <p:sp>
        <p:nvSpPr>
          <p:cNvPr id="19" name="Rechteck 18">
            <a:hlinkClick r:id="rId13"/>
            <a:extLst>
              <a:ext uri="{FF2B5EF4-FFF2-40B4-BE49-F238E27FC236}">
                <a16:creationId xmlns:a16="http://schemas.microsoft.com/office/drawing/2014/main" xmlns="" id="{2BF7C487-E075-404A-A4AF-6FCACCFD5952}"/>
              </a:ext>
            </a:extLst>
          </p:cNvPr>
          <p:cNvSpPr/>
          <p:nvPr/>
        </p:nvSpPr>
        <p:spPr>
          <a:xfrm>
            <a:off x="5883931" y="5038475"/>
            <a:ext cx="1080120" cy="1008112"/>
          </a:xfrm>
          <a:prstGeom prst="rect">
            <a:avLst/>
          </a:prstGeom>
          <a:solidFill>
            <a:srgbClr val="7037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50" dirty="0"/>
              <a:t>BMPPD</a:t>
            </a:r>
          </a:p>
        </p:txBody>
      </p:sp>
      <p:pic>
        <p:nvPicPr>
          <p:cNvPr id="20" name="Grafik 19">
            <a:hlinkClick r:id="rId6" action="ppaction://hlinksldjump"/>
            <a:extLst>
              <a:ext uri="{FF2B5EF4-FFF2-40B4-BE49-F238E27FC236}">
                <a16:creationId xmlns:a16="http://schemas.microsoft.com/office/drawing/2014/main" xmlns="" id="{BFBC9716-42FD-46BA-B846-DDE4EE1067EE}"/>
              </a:ext>
            </a:extLst>
          </p:cNvPr>
          <p:cNvPicPr>
            <a:picLocks noChangeAspect="1"/>
          </p:cNvPicPr>
          <p:nvPr/>
        </p:nvPicPr>
        <p:blipFill rotWithShape="1">
          <a:blip r:embed="rId14" cstate="print">
            <a:clrChange>
              <a:clrFrom>
                <a:srgbClr val="F0F0F0"/>
              </a:clrFrom>
              <a:clrTo>
                <a:srgbClr val="F0F0F0">
                  <a:alpha val="0"/>
                </a:srgbClr>
              </a:clrTo>
            </a:clrChange>
            <a:extLst>
              <a:ext uri="{28A0092B-C50C-407E-A947-70E740481C1C}">
                <a14:useLocalDpi xmlns:a14="http://schemas.microsoft.com/office/drawing/2010/main" val="0"/>
              </a:ext>
            </a:extLst>
          </a:blip>
          <a:srcRect l="23195" t="24800" r="23750" b="24800"/>
          <a:stretch/>
        </p:blipFill>
        <p:spPr>
          <a:xfrm>
            <a:off x="7026134" y="6178482"/>
            <a:ext cx="668347" cy="634894"/>
          </a:xfrm>
          <a:prstGeom prst="rect">
            <a:avLst/>
          </a:prstGeom>
        </p:spPr>
      </p:pic>
    </p:spTree>
    <p:extLst>
      <p:ext uri="{BB962C8B-B14F-4D97-AF65-F5344CB8AC3E}">
        <p14:creationId xmlns:p14="http://schemas.microsoft.com/office/powerpoint/2010/main" val="23326981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5"/>
          <p:cNvSpPr>
            <a:spLocks noGrp="1"/>
          </p:cNvSpPr>
          <p:nvPr>
            <p:ph idx="16"/>
          </p:nvPr>
        </p:nvSpPr>
        <p:spPr/>
        <p:txBody>
          <a:bodyPr/>
          <a:lstStyle/>
          <a:p>
            <a:r>
              <a:rPr lang="de-DE" dirty="0"/>
              <a:t>Öffentlichkeitsarbeit</a:t>
            </a:r>
          </a:p>
        </p:txBody>
      </p:sp>
      <p:sp>
        <p:nvSpPr>
          <p:cNvPr id="2" name="Inhaltsplatzhalter 1"/>
          <p:cNvSpPr>
            <a:spLocks noGrp="1"/>
          </p:cNvSpPr>
          <p:nvPr>
            <p:ph idx="1"/>
          </p:nvPr>
        </p:nvSpPr>
        <p:spPr/>
        <p:txBody>
          <a:bodyPr/>
          <a:lstStyle/>
          <a:p>
            <a:pPr marL="285750" indent="-285750">
              <a:spcAft>
                <a:spcPts val="600"/>
              </a:spcAft>
              <a:buFontTx/>
              <a:buChar char="-"/>
            </a:pPr>
            <a:r>
              <a:rPr lang="de-DE" sz="1800" dirty="0"/>
              <a:t>Um das eigene Lager, die ökologische Aktion oder die gute Tat der Pfadfinder an die Öffentlichkeit zu bringen, ist die Zusammenarbeit mit der Presse oder die eigene Homepage ein wichtiges Medium.</a:t>
            </a:r>
          </a:p>
          <a:p>
            <a:pPr marL="285750" indent="-285750">
              <a:spcAft>
                <a:spcPts val="600"/>
              </a:spcAft>
              <a:buFontTx/>
              <a:buChar char="-"/>
            </a:pPr>
            <a:r>
              <a:rPr lang="de-DE" sz="1800" dirty="0"/>
              <a:t>Fotos und Videos haben immer eine große Wirkung und können gut zur Öffentlichkeitsarbeit genutzt werden. Die sozialen Medien, wie Facebook, Instagram, Twitter, Snapchat oder Vimeo ermöglichen euch eine große Reichweite, sowohl innerhalb des Verbandes, als auch nach außen. Jedoch solltet ihr auch darauf achten, dass das Smartphone auch mal ausgeschaltet wird.</a:t>
            </a:r>
          </a:p>
          <a:p>
            <a:pPr marL="285750" indent="-285750">
              <a:spcAft>
                <a:spcPts val="600"/>
              </a:spcAft>
              <a:buFontTx/>
              <a:buChar char="-"/>
            </a:pPr>
            <a:r>
              <a:rPr lang="de-DE" sz="1800" dirty="0"/>
              <a:t>Gerne dürft ihr eure Erfahrungsberichte teilen indem ihr sie entweder an </a:t>
            </a:r>
            <a:r>
              <a:rPr lang="de-DE" sz="1800" dirty="0">
                <a:hlinkClick r:id="rId2"/>
              </a:rPr>
              <a:t>oekologie@dpsg.de</a:t>
            </a:r>
            <a:r>
              <a:rPr lang="de-DE" sz="1800" dirty="0"/>
              <a:t> schickt oder sie auf unserer Facebook Seite („DPSG Ökologie“) teilt. Selbstverständlich könnt ihr auch gerne einen Beitrag im </a:t>
            </a:r>
            <a:r>
              <a:rPr lang="de-DE" sz="1800" dirty="0">
                <a:hlinkClick r:id="rId3"/>
              </a:rPr>
              <a:t>DPSG Blog </a:t>
            </a:r>
            <a:r>
              <a:rPr lang="de-DE" sz="1800" dirty="0"/>
              <a:t>veröffentlichen. </a:t>
            </a:r>
          </a:p>
        </p:txBody>
      </p:sp>
      <p:sp>
        <p:nvSpPr>
          <p:cNvPr id="3" name="Datumsplatzhalter 2"/>
          <p:cNvSpPr>
            <a:spLocks noGrp="1"/>
          </p:cNvSpPr>
          <p:nvPr>
            <p:ph type="dt" sz="half" idx="10"/>
          </p:nvPr>
        </p:nvSpPr>
        <p:spPr/>
        <p:txBody>
          <a:bodyPr/>
          <a:lstStyle/>
          <a:p>
            <a:fld id="{6D456D26-76F8-439D-91CF-89AEE295E1B7}" type="datetime1">
              <a:rPr lang="de-DE" smtClean="0"/>
              <a:pPr/>
              <a:t>22.02.2018</a:t>
            </a:fld>
            <a:endParaRPr lang="de-DE" dirty="0"/>
          </a:p>
        </p:txBody>
      </p:sp>
      <p:sp>
        <p:nvSpPr>
          <p:cNvPr id="5" name="Foliennummernplatzhalter 4"/>
          <p:cNvSpPr>
            <a:spLocks noGrp="1"/>
          </p:cNvSpPr>
          <p:nvPr>
            <p:ph type="sldNum" sz="quarter" idx="12"/>
          </p:nvPr>
        </p:nvSpPr>
        <p:spPr/>
        <p:txBody>
          <a:bodyPr/>
          <a:lstStyle/>
          <a:p>
            <a:fld id="{6C6AE60A-B69C-4790-82F7-3882EDF23186}" type="slidenum">
              <a:rPr lang="de-DE" smtClean="0"/>
              <a:pPr/>
              <a:t>32</a:t>
            </a:fld>
            <a:endParaRPr lang="de-DE" dirty="0"/>
          </a:p>
        </p:txBody>
      </p:sp>
      <p:sp>
        <p:nvSpPr>
          <p:cNvPr id="7" name="Textplatzhalter 6"/>
          <p:cNvSpPr>
            <a:spLocks noGrp="1"/>
          </p:cNvSpPr>
          <p:nvPr>
            <p:ph type="body" sz="quarter" idx="14"/>
          </p:nvPr>
        </p:nvSpPr>
        <p:spPr/>
        <p:txBody>
          <a:bodyPr>
            <a:normAutofit lnSpcReduction="10000"/>
          </a:bodyPr>
          <a:lstStyle/>
          <a:p>
            <a:r>
              <a:rPr lang="de-DE" dirty="0"/>
              <a:t>Arena</a:t>
            </a:r>
          </a:p>
        </p:txBody>
      </p:sp>
      <p:sp>
        <p:nvSpPr>
          <p:cNvPr id="8" name="Textplatzhalter 7"/>
          <p:cNvSpPr>
            <a:spLocks noGrp="1"/>
          </p:cNvSpPr>
          <p:nvPr>
            <p:ph type="body" sz="quarter" idx="20"/>
          </p:nvPr>
        </p:nvSpPr>
        <p:spPr/>
        <p:txBody>
          <a:bodyPr/>
          <a:lstStyle/>
          <a:p>
            <a:r>
              <a:rPr lang="de-DE" dirty="0"/>
              <a:t>Kommunikation</a:t>
            </a:r>
          </a:p>
        </p:txBody>
      </p:sp>
      <p:sp>
        <p:nvSpPr>
          <p:cNvPr id="4" name="Fußzeilenplatzhalter 3"/>
          <p:cNvSpPr>
            <a:spLocks noGrp="1"/>
          </p:cNvSpPr>
          <p:nvPr>
            <p:ph type="ftr" sz="quarter" idx="3"/>
          </p:nvPr>
        </p:nvSpPr>
        <p:spPr/>
        <p:txBody>
          <a:bodyPr/>
          <a:lstStyle/>
          <a:p>
            <a:r>
              <a:rPr lang="de-DE" dirty="0"/>
              <a:t>Green Events – nachhaltige Veranstaltungen in der DPSG</a:t>
            </a:r>
          </a:p>
        </p:txBody>
      </p:sp>
      <p:sp>
        <p:nvSpPr>
          <p:cNvPr id="9" name="Rechteck 8">
            <a:hlinkClick r:id="rId4" action="ppaction://hlinksldjump"/>
          </p:cNvPr>
          <p:cNvSpPr/>
          <p:nvPr/>
        </p:nvSpPr>
        <p:spPr>
          <a:xfrm>
            <a:off x="7020272" y="10837"/>
            <a:ext cx="2123728"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0" name="Rechteck 9">
            <a:hlinkClick r:id="rId5" action="ppaction://hlinksldjump"/>
          </p:cNvPr>
          <p:cNvSpPr/>
          <p:nvPr/>
        </p:nvSpPr>
        <p:spPr>
          <a:xfrm>
            <a:off x="0" y="84821"/>
            <a:ext cx="3600400"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1" name="Grafik 10">
            <a:hlinkClick r:id="rId5" action="ppaction://hlinksldjump"/>
            <a:extLst>
              <a:ext uri="{FF2B5EF4-FFF2-40B4-BE49-F238E27FC236}">
                <a16:creationId xmlns:a16="http://schemas.microsoft.com/office/drawing/2014/main" xmlns="" id="{E101757A-A7B6-45F8-B1A3-B3C4970AB9C5}"/>
              </a:ext>
            </a:extLst>
          </p:cNvPr>
          <p:cNvPicPr>
            <a:picLocks noChangeAspect="1"/>
          </p:cNvPicPr>
          <p:nvPr/>
        </p:nvPicPr>
        <p:blipFill rotWithShape="1">
          <a:blip r:embed="rId6" cstate="print">
            <a:clrChange>
              <a:clrFrom>
                <a:srgbClr val="F0F0F0"/>
              </a:clrFrom>
              <a:clrTo>
                <a:srgbClr val="F0F0F0">
                  <a:alpha val="0"/>
                </a:srgbClr>
              </a:clrTo>
            </a:clrChange>
            <a:extLst>
              <a:ext uri="{28A0092B-C50C-407E-A947-70E740481C1C}">
                <a14:useLocalDpi xmlns:a14="http://schemas.microsoft.com/office/drawing/2010/main" val="0"/>
              </a:ext>
            </a:extLst>
          </a:blip>
          <a:srcRect l="23195" t="24800" r="23750" b="24800"/>
          <a:stretch/>
        </p:blipFill>
        <p:spPr>
          <a:xfrm>
            <a:off x="7026134" y="6178482"/>
            <a:ext cx="668347" cy="634894"/>
          </a:xfrm>
          <a:prstGeom prst="rect">
            <a:avLst/>
          </a:prstGeom>
        </p:spPr>
      </p:pic>
    </p:spTree>
    <p:extLst>
      <p:ext uri="{BB962C8B-B14F-4D97-AF65-F5344CB8AC3E}">
        <p14:creationId xmlns:p14="http://schemas.microsoft.com/office/powerpoint/2010/main" val="31939296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Inhaltsplatzhalter 6">
            <a:extLst>
              <a:ext uri="{FF2B5EF4-FFF2-40B4-BE49-F238E27FC236}">
                <a16:creationId xmlns:a16="http://schemas.microsoft.com/office/drawing/2014/main" xmlns="" id="{9D2D9B2C-E193-42BC-A744-BF306EF55894}"/>
              </a:ext>
            </a:extLst>
          </p:cNvPr>
          <p:cNvSpPr>
            <a:spLocks noGrp="1"/>
          </p:cNvSpPr>
          <p:nvPr>
            <p:ph idx="16"/>
          </p:nvPr>
        </p:nvSpPr>
        <p:spPr/>
        <p:txBody>
          <a:bodyPr/>
          <a:lstStyle/>
          <a:p>
            <a:r>
              <a:rPr lang="de-DE" dirty="0"/>
              <a:t>Checkliste Kommunikation</a:t>
            </a:r>
          </a:p>
        </p:txBody>
      </p:sp>
      <p:sp>
        <p:nvSpPr>
          <p:cNvPr id="2" name="Datumsplatzhalter 1"/>
          <p:cNvSpPr>
            <a:spLocks noGrp="1"/>
          </p:cNvSpPr>
          <p:nvPr>
            <p:ph type="dt" sz="half" idx="10"/>
          </p:nvPr>
        </p:nvSpPr>
        <p:spPr/>
        <p:txBody>
          <a:bodyPr/>
          <a:lstStyle/>
          <a:p>
            <a:fld id="{80C22559-B51A-47FC-8DCE-389224C2A148}" type="datetime1">
              <a:rPr lang="de-DE" smtClean="0"/>
              <a:pPr/>
              <a:t>22.02.2018</a:t>
            </a:fld>
            <a:endParaRPr lang="de-DE" dirty="0"/>
          </a:p>
        </p:txBody>
      </p:sp>
      <p:sp>
        <p:nvSpPr>
          <p:cNvPr id="4" name="Foliennummernplatzhalter 3"/>
          <p:cNvSpPr>
            <a:spLocks noGrp="1"/>
          </p:cNvSpPr>
          <p:nvPr>
            <p:ph type="sldNum" sz="quarter" idx="12"/>
          </p:nvPr>
        </p:nvSpPr>
        <p:spPr/>
        <p:txBody>
          <a:bodyPr/>
          <a:lstStyle/>
          <a:p>
            <a:fld id="{6C6AE60A-B69C-4790-82F7-3882EDF23186}" type="slidenum">
              <a:rPr lang="de-DE" smtClean="0"/>
              <a:pPr/>
              <a:t>33</a:t>
            </a:fld>
            <a:endParaRPr lang="de-DE" dirty="0"/>
          </a:p>
        </p:txBody>
      </p:sp>
      <p:sp>
        <p:nvSpPr>
          <p:cNvPr id="10" name="Textplatzhalter 9"/>
          <p:cNvSpPr>
            <a:spLocks noGrp="1"/>
          </p:cNvSpPr>
          <p:nvPr>
            <p:ph type="body" sz="quarter" idx="14"/>
          </p:nvPr>
        </p:nvSpPr>
        <p:spPr/>
        <p:txBody>
          <a:bodyPr>
            <a:normAutofit lnSpcReduction="10000"/>
          </a:bodyPr>
          <a:lstStyle/>
          <a:p>
            <a:r>
              <a:rPr lang="de-DE" dirty="0"/>
              <a:t>Arena</a:t>
            </a:r>
          </a:p>
        </p:txBody>
      </p:sp>
      <p:sp>
        <p:nvSpPr>
          <p:cNvPr id="11" name="Textplatzhalter 10"/>
          <p:cNvSpPr>
            <a:spLocks noGrp="1"/>
          </p:cNvSpPr>
          <p:nvPr>
            <p:ph type="body" sz="quarter" idx="20"/>
          </p:nvPr>
        </p:nvSpPr>
        <p:spPr/>
        <p:txBody>
          <a:bodyPr/>
          <a:lstStyle/>
          <a:p>
            <a:r>
              <a:rPr lang="de-DE" dirty="0"/>
              <a:t>Kommunikation</a:t>
            </a:r>
          </a:p>
        </p:txBody>
      </p:sp>
      <p:sp>
        <p:nvSpPr>
          <p:cNvPr id="14" name="Rechteck 13">
            <a:hlinkClick r:id="rId2" action="ppaction://hlinksldjump"/>
          </p:cNvPr>
          <p:cNvSpPr/>
          <p:nvPr/>
        </p:nvSpPr>
        <p:spPr>
          <a:xfrm>
            <a:off x="7020272" y="10837"/>
            <a:ext cx="2123728"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 name="Rechteck 4"/>
          <p:cNvSpPr/>
          <p:nvPr/>
        </p:nvSpPr>
        <p:spPr>
          <a:xfrm>
            <a:off x="457200" y="2132856"/>
            <a:ext cx="8393016" cy="3644075"/>
          </a:xfrm>
          <a:prstGeom prst="rect">
            <a:avLst/>
          </a:prstGeom>
        </p:spPr>
        <p:txBody>
          <a:bodyPr wrap="square">
            <a:spAutoFit/>
          </a:bodyPr>
          <a:lstStyle/>
          <a:p>
            <a:pPr marL="285750" lvl="0" indent="-285750">
              <a:spcBef>
                <a:spcPct val="20000"/>
              </a:spcBef>
              <a:spcAft>
                <a:spcPts val="600"/>
              </a:spcAft>
              <a:buFontTx/>
              <a:buChar char="-"/>
            </a:pPr>
            <a:r>
              <a:rPr lang="de-DE" dirty="0"/>
              <a:t>Nutzen wir digitale Kanäle um Absprachen zu treffen und zu speichern?</a:t>
            </a:r>
          </a:p>
          <a:p>
            <a:pPr marL="285750" lvl="0" indent="-285750">
              <a:spcBef>
                <a:spcPct val="20000"/>
              </a:spcBef>
              <a:spcAft>
                <a:spcPts val="600"/>
              </a:spcAft>
              <a:buFontTx/>
              <a:buChar char="-"/>
            </a:pPr>
            <a:r>
              <a:rPr lang="de-DE" dirty="0"/>
              <a:t>Wann, wieviel und welches Papier nutzen wir?</a:t>
            </a:r>
          </a:p>
          <a:p>
            <a:pPr marL="285750" lvl="0" indent="-285750">
              <a:spcBef>
                <a:spcPct val="20000"/>
              </a:spcBef>
              <a:spcAft>
                <a:spcPts val="600"/>
              </a:spcAft>
              <a:buFontTx/>
              <a:buChar char="-"/>
            </a:pPr>
            <a:r>
              <a:rPr lang="de-DE" dirty="0"/>
              <a:t>Nutzen wir das Wissen jedes Einzelnen ausreichend? </a:t>
            </a:r>
          </a:p>
          <a:p>
            <a:pPr marL="285750" lvl="0" indent="-285750">
              <a:spcBef>
                <a:spcPct val="20000"/>
              </a:spcBef>
              <a:spcAft>
                <a:spcPts val="600"/>
              </a:spcAft>
              <a:buFontTx/>
              <a:buChar char="-"/>
            </a:pPr>
            <a:r>
              <a:rPr lang="de-DE" dirty="0"/>
              <a:t>Beziehen wir Ehemalige mit ein? </a:t>
            </a:r>
          </a:p>
          <a:p>
            <a:pPr marL="285750" lvl="0" indent="-285750">
              <a:spcBef>
                <a:spcPct val="20000"/>
              </a:spcBef>
              <a:spcAft>
                <a:spcPts val="600"/>
              </a:spcAft>
              <a:buFontTx/>
              <a:buChar char="-"/>
            </a:pPr>
            <a:r>
              <a:rPr lang="de-DE" dirty="0"/>
              <a:t>Wie geben wir unserer Wissen weiter?</a:t>
            </a:r>
          </a:p>
          <a:p>
            <a:pPr marL="285750" lvl="0" indent="-285750">
              <a:spcBef>
                <a:spcPct val="20000"/>
              </a:spcBef>
              <a:spcAft>
                <a:spcPts val="600"/>
              </a:spcAft>
              <a:buFontTx/>
              <a:buChar char="-"/>
            </a:pPr>
            <a:r>
              <a:rPr lang="de-DE" dirty="0"/>
              <a:t>Tauschen wir uns mit anderen Leiterinnen und Leitern über unsere Erfahrungen aus?</a:t>
            </a:r>
          </a:p>
          <a:p>
            <a:pPr marL="285750" lvl="0" indent="-285750">
              <a:spcBef>
                <a:spcPct val="20000"/>
              </a:spcBef>
              <a:spcAft>
                <a:spcPts val="600"/>
              </a:spcAft>
              <a:buFontTx/>
              <a:buChar char="-"/>
            </a:pPr>
            <a:r>
              <a:rPr lang="de-DE" dirty="0"/>
              <a:t>Vernetzen wir uns mit anderen Verbänden und Organisationen?</a:t>
            </a:r>
          </a:p>
          <a:p>
            <a:pPr marL="285750" lvl="0" indent="-285750">
              <a:spcBef>
                <a:spcPct val="20000"/>
              </a:spcBef>
              <a:spcAft>
                <a:spcPts val="600"/>
              </a:spcAft>
              <a:buFontTx/>
              <a:buChar char="-"/>
            </a:pPr>
            <a:r>
              <a:rPr lang="de-DE" dirty="0"/>
              <a:t>Nutzen wir (soziale) Medien um unsere nachhaltigen Aktionen zu präsentieren?</a:t>
            </a:r>
          </a:p>
          <a:p>
            <a:pPr marL="285750" lvl="0" indent="-285750">
              <a:spcBef>
                <a:spcPct val="20000"/>
              </a:spcBef>
              <a:spcAft>
                <a:spcPts val="600"/>
              </a:spcAft>
              <a:buFontTx/>
              <a:buChar char="-"/>
            </a:pPr>
            <a:r>
              <a:rPr lang="de-DE" dirty="0"/>
              <a:t>Wie ist das Verhältnis von digitaler zu analoger Kommunikation?</a:t>
            </a:r>
          </a:p>
        </p:txBody>
      </p:sp>
      <p:sp>
        <p:nvSpPr>
          <p:cNvPr id="12" name="Rechteck 11">
            <a:hlinkClick r:id="rId3" action="ppaction://hlinksldjump"/>
            <a:extLst>
              <a:ext uri="{FF2B5EF4-FFF2-40B4-BE49-F238E27FC236}">
                <a16:creationId xmlns:a16="http://schemas.microsoft.com/office/drawing/2014/main" xmlns="" id="{27F1C4F9-3652-4C8B-BD95-350952751F9B}"/>
              </a:ext>
            </a:extLst>
          </p:cNvPr>
          <p:cNvSpPr/>
          <p:nvPr/>
        </p:nvSpPr>
        <p:spPr>
          <a:xfrm>
            <a:off x="0" y="84821"/>
            <a:ext cx="3600400"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3" name="Grafik 12">
            <a:hlinkClick r:id="rId3" action="ppaction://hlinksldjump"/>
            <a:extLst>
              <a:ext uri="{FF2B5EF4-FFF2-40B4-BE49-F238E27FC236}">
                <a16:creationId xmlns:a16="http://schemas.microsoft.com/office/drawing/2014/main" xmlns="" id="{FD497CC1-E2EC-402F-8E50-0D85E81B7EE6}"/>
              </a:ext>
            </a:extLst>
          </p:cNvPr>
          <p:cNvPicPr>
            <a:picLocks noChangeAspect="1"/>
          </p:cNvPicPr>
          <p:nvPr/>
        </p:nvPicPr>
        <p:blipFill rotWithShape="1">
          <a:blip r:embed="rId4" cstate="print">
            <a:clrChange>
              <a:clrFrom>
                <a:srgbClr val="F0F0F0"/>
              </a:clrFrom>
              <a:clrTo>
                <a:srgbClr val="F0F0F0">
                  <a:alpha val="0"/>
                </a:srgbClr>
              </a:clrTo>
            </a:clrChange>
            <a:extLst>
              <a:ext uri="{28A0092B-C50C-407E-A947-70E740481C1C}">
                <a14:useLocalDpi xmlns:a14="http://schemas.microsoft.com/office/drawing/2010/main" val="0"/>
              </a:ext>
            </a:extLst>
          </a:blip>
          <a:srcRect l="23195" t="24800" r="23750" b="24800"/>
          <a:stretch/>
        </p:blipFill>
        <p:spPr>
          <a:xfrm>
            <a:off x="7026134" y="6178482"/>
            <a:ext cx="668347" cy="634894"/>
          </a:xfrm>
          <a:prstGeom prst="rect">
            <a:avLst/>
          </a:prstGeom>
        </p:spPr>
      </p:pic>
      <p:sp>
        <p:nvSpPr>
          <p:cNvPr id="15" name="Fußzeilenplatzhalter 3">
            <a:extLst>
              <a:ext uri="{FF2B5EF4-FFF2-40B4-BE49-F238E27FC236}">
                <a16:creationId xmlns:a16="http://schemas.microsoft.com/office/drawing/2014/main" xmlns="" id="{3A9D14DC-91E2-4D2E-A065-6C47ABD8BD0F}"/>
              </a:ext>
            </a:extLst>
          </p:cNvPr>
          <p:cNvSpPr>
            <a:spLocks noGrp="1"/>
          </p:cNvSpPr>
          <p:nvPr>
            <p:ph type="ftr" sz="quarter" idx="3"/>
          </p:nvPr>
        </p:nvSpPr>
        <p:spPr>
          <a:xfrm>
            <a:off x="2737893" y="6309320"/>
            <a:ext cx="3672408" cy="365125"/>
          </a:xfrm>
        </p:spPr>
        <p:txBody>
          <a:bodyPr/>
          <a:lstStyle/>
          <a:p>
            <a:r>
              <a:rPr lang="de-DE" dirty="0"/>
              <a:t>Green Events – nachhaltige Veranstaltungen in der DPSG</a:t>
            </a:r>
          </a:p>
        </p:txBody>
      </p:sp>
    </p:spTree>
    <p:extLst>
      <p:ext uri="{BB962C8B-B14F-4D97-AF65-F5344CB8AC3E}">
        <p14:creationId xmlns:p14="http://schemas.microsoft.com/office/powerpoint/2010/main" val="28521889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hteck 14">
            <a:hlinkClick r:id="rId2" action="ppaction://hlinksldjump"/>
          </p:cNvPr>
          <p:cNvSpPr/>
          <p:nvPr/>
        </p:nvSpPr>
        <p:spPr>
          <a:xfrm>
            <a:off x="467544" y="1484784"/>
            <a:ext cx="8229600" cy="503957"/>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accent1">
                  <a:lumMod val="75000"/>
                </a:schemeClr>
              </a:solidFill>
            </a:endParaRPr>
          </a:p>
        </p:txBody>
      </p:sp>
      <p:sp>
        <p:nvSpPr>
          <p:cNvPr id="16" name="Rechteck 15">
            <a:hlinkClick r:id="rId3" action="ppaction://hlinksldjump"/>
          </p:cNvPr>
          <p:cNvSpPr/>
          <p:nvPr/>
        </p:nvSpPr>
        <p:spPr>
          <a:xfrm>
            <a:off x="467544" y="2221589"/>
            <a:ext cx="8229600" cy="503957"/>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accent1">
                  <a:lumMod val="75000"/>
                </a:schemeClr>
              </a:solidFill>
            </a:endParaRPr>
          </a:p>
        </p:txBody>
      </p:sp>
      <p:sp>
        <p:nvSpPr>
          <p:cNvPr id="17" name="Rechteck 16">
            <a:hlinkClick r:id="rId4" action="ppaction://hlinksldjump"/>
          </p:cNvPr>
          <p:cNvSpPr/>
          <p:nvPr/>
        </p:nvSpPr>
        <p:spPr>
          <a:xfrm>
            <a:off x="467544" y="2941570"/>
            <a:ext cx="8229600" cy="503957"/>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accent1">
                  <a:lumMod val="75000"/>
                </a:schemeClr>
              </a:solidFill>
            </a:endParaRPr>
          </a:p>
        </p:txBody>
      </p:sp>
      <p:sp>
        <p:nvSpPr>
          <p:cNvPr id="19" name="Rechteck 18">
            <a:hlinkClick r:id="rId5" action="ppaction://hlinksldjump"/>
          </p:cNvPr>
          <p:cNvSpPr/>
          <p:nvPr/>
        </p:nvSpPr>
        <p:spPr>
          <a:xfrm>
            <a:off x="457200" y="3679821"/>
            <a:ext cx="8229600" cy="503957"/>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accent1">
                  <a:lumMod val="75000"/>
                </a:schemeClr>
              </a:solidFill>
            </a:endParaRPr>
          </a:p>
        </p:txBody>
      </p:sp>
      <p:sp>
        <p:nvSpPr>
          <p:cNvPr id="2" name="Datumsplatzhalter 1"/>
          <p:cNvSpPr>
            <a:spLocks noGrp="1"/>
          </p:cNvSpPr>
          <p:nvPr>
            <p:ph type="dt" sz="half" idx="10"/>
          </p:nvPr>
        </p:nvSpPr>
        <p:spPr/>
        <p:txBody>
          <a:bodyPr/>
          <a:lstStyle/>
          <a:p>
            <a:fld id="{00B04825-B464-475B-B14F-80FFA31C9A9D}" type="datetime1">
              <a:rPr lang="de-DE" smtClean="0"/>
              <a:pPr/>
              <a:t>22.02.2018</a:t>
            </a:fld>
            <a:endParaRPr lang="de-DE" dirty="0"/>
          </a:p>
        </p:txBody>
      </p:sp>
      <p:sp>
        <p:nvSpPr>
          <p:cNvPr id="4" name="Foliennummernplatzhalter 3"/>
          <p:cNvSpPr>
            <a:spLocks noGrp="1"/>
          </p:cNvSpPr>
          <p:nvPr>
            <p:ph type="sldNum" sz="quarter" idx="12"/>
          </p:nvPr>
        </p:nvSpPr>
        <p:spPr/>
        <p:txBody>
          <a:bodyPr/>
          <a:lstStyle/>
          <a:p>
            <a:fld id="{6C6AE60A-B69C-4790-82F7-3882EDF23186}" type="slidenum">
              <a:rPr lang="de-DE" smtClean="0"/>
              <a:pPr/>
              <a:t>34</a:t>
            </a:fld>
            <a:endParaRPr lang="de-DE" dirty="0"/>
          </a:p>
        </p:txBody>
      </p:sp>
      <p:sp>
        <p:nvSpPr>
          <p:cNvPr id="5" name="Textplatzhalter 4"/>
          <p:cNvSpPr>
            <a:spLocks noGrp="1"/>
          </p:cNvSpPr>
          <p:nvPr>
            <p:ph type="body" sz="quarter" idx="14"/>
          </p:nvPr>
        </p:nvSpPr>
        <p:spPr>
          <a:solidFill>
            <a:schemeClr val="accent1">
              <a:lumMod val="75000"/>
            </a:schemeClr>
          </a:solidFill>
        </p:spPr>
        <p:txBody>
          <a:bodyPr/>
          <a:lstStyle/>
          <a:p>
            <a:r>
              <a:rPr lang="de-DE" dirty="0"/>
              <a:t>Tagesplanung</a:t>
            </a:r>
          </a:p>
        </p:txBody>
      </p:sp>
      <p:sp>
        <p:nvSpPr>
          <p:cNvPr id="6" name="Textplatzhalter 5"/>
          <p:cNvSpPr>
            <a:spLocks noGrp="1"/>
          </p:cNvSpPr>
          <p:nvPr>
            <p:ph type="body" sz="quarter" idx="15"/>
          </p:nvPr>
        </p:nvSpPr>
        <p:spPr>
          <a:solidFill>
            <a:schemeClr val="accent1">
              <a:lumMod val="75000"/>
            </a:schemeClr>
          </a:solidFill>
        </p:spPr>
        <p:txBody>
          <a:bodyPr/>
          <a:lstStyle/>
          <a:p>
            <a:r>
              <a:rPr lang="de-DE" dirty="0"/>
              <a:t>Feuerstelle</a:t>
            </a:r>
          </a:p>
        </p:txBody>
      </p:sp>
      <p:sp>
        <p:nvSpPr>
          <p:cNvPr id="7" name="Textplatzhalter 6"/>
          <p:cNvSpPr>
            <a:spLocks noGrp="1"/>
          </p:cNvSpPr>
          <p:nvPr>
            <p:ph type="body" sz="quarter" idx="16"/>
          </p:nvPr>
        </p:nvSpPr>
        <p:spPr>
          <a:solidFill>
            <a:schemeClr val="accent1">
              <a:lumMod val="75000"/>
            </a:schemeClr>
          </a:solidFill>
        </p:spPr>
        <p:txBody>
          <a:bodyPr/>
          <a:lstStyle/>
          <a:p>
            <a:r>
              <a:rPr lang="de-DE" dirty="0"/>
              <a:t>Elektronische Geräte</a:t>
            </a:r>
          </a:p>
        </p:txBody>
      </p:sp>
      <p:sp>
        <p:nvSpPr>
          <p:cNvPr id="18" name="Textplatzhalter 7"/>
          <p:cNvSpPr>
            <a:spLocks noGrp="1"/>
          </p:cNvSpPr>
          <p:nvPr>
            <p:ph type="body" sz="quarter" idx="17"/>
          </p:nvPr>
        </p:nvSpPr>
        <p:spPr>
          <a:solidFill>
            <a:schemeClr val="accent1">
              <a:lumMod val="75000"/>
            </a:schemeClr>
          </a:solidFill>
        </p:spPr>
        <p:txBody>
          <a:bodyPr/>
          <a:lstStyle/>
          <a:p>
            <a:r>
              <a:rPr lang="de-DE" dirty="0"/>
              <a:t>Checkliste</a:t>
            </a:r>
          </a:p>
        </p:txBody>
      </p:sp>
      <p:sp>
        <p:nvSpPr>
          <p:cNvPr id="3" name="Fußzeilenplatzhalter 2"/>
          <p:cNvSpPr>
            <a:spLocks noGrp="1"/>
          </p:cNvSpPr>
          <p:nvPr>
            <p:ph type="ftr" sz="quarter" idx="3"/>
          </p:nvPr>
        </p:nvSpPr>
        <p:spPr/>
        <p:txBody>
          <a:bodyPr/>
          <a:lstStyle/>
          <a:p>
            <a:r>
              <a:rPr lang="de-DE" dirty="0"/>
              <a:t>Green Events – nachhaltige Veranstaltungen in der DPSG</a:t>
            </a:r>
          </a:p>
        </p:txBody>
      </p:sp>
      <p:sp>
        <p:nvSpPr>
          <p:cNvPr id="22" name="Textplatzhalter 21"/>
          <p:cNvSpPr>
            <a:spLocks noGrp="1"/>
          </p:cNvSpPr>
          <p:nvPr>
            <p:ph type="body" sz="quarter" idx="20"/>
          </p:nvPr>
        </p:nvSpPr>
        <p:spPr/>
        <p:txBody>
          <a:bodyPr>
            <a:normAutofit lnSpcReduction="10000"/>
          </a:bodyPr>
          <a:lstStyle/>
          <a:p>
            <a:r>
              <a:rPr lang="de-DE" dirty="0"/>
              <a:t>Brennholz</a:t>
            </a:r>
          </a:p>
        </p:txBody>
      </p:sp>
      <p:sp>
        <p:nvSpPr>
          <p:cNvPr id="23" name="Textplatzhalter 22"/>
          <p:cNvSpPr>
            <a:spLocks noGrp="1"/>
          </p:cNvSpPr>
          <p:nvPr>
            <p:ph type="body" sz="quarter" idx="21"/>
          </p:nvPr>
        </p:nvSpPr>
        <p:spPr/>
        <p:txBody>
          <a:bodyPr/>
          <a:lstStyle/>
          <a:p>
            <a:r>
              <a:rPr lang="de-DE" dirty="0"/>
              <a:t>Klima &amp; Energie</a:t>
            </a:r>
          </a:p>
        </p:txBody>
      </p:sp>
      <p:sp>
        <p:nvSpPr>
          <p:cNvPr id="14" name="Rechteck 13">
            <a:hlinkClick r:id="rId6" action="ppaction://hlinksldjump"/>
          </p:cNvPr>
          <p:cNvSpPr/>
          <p:nvPr/>
        </p:nvSpPr>
        <p:spPr>
          <a:xfrm>
            <a:off x="7020272" y="10837"/>
            <a:ext cx="2123728"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5" name="Rechteck 24">
            <a:hlinkClick r:id="rId5" action="ppaction://hlinksldjump"/>
          </p:cNvPr>
          <p:cNvSpPr/>
          <p:nvPr/>
        </p:nvSpPr>
        <p:spPr>
          <a:xfrm>
            <a:off x="357158" y="3643314"/>
            <a:ext cx="8358246"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a:hlinkClick r:id="rId2" action="ppaction://hlinksldjump"/>
          </p:cNvPr>
          <p:cNvSpPr/>
          <p:nvPr/>
        </p:nvSpPr>
        <p:spPr>
          <a:xfrm>
            <a:off x="446856" y="1491715"/>
            <a:ext cx="8358246"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Rechteck 20">
            <a:hlinkClick r:id="rId3" action="ppaction://hlinksldjump"/>
          </p:cNvPr>
          <p:cNvSpPr/>
          <p:nvPr/>
        </p:nvSpPr>
        <p:spPr>
          <a:xfrm>
            <a:off x="357158" y="2214554"/>
            <a:ext cx="8358246"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hlinkClick r:id="rId4" action="ppaction://hlinksldjump"/>
          </p:cNvPr>
          <p:cNvSpPr/>
          <p:nvPr/>
        </p:nvSpPr>
        <p:spPr>
          <a:xfrm>
            <a:off x="365793" y="2942874"/>
            <a:ext cx="8358246"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9" name="Grafik 8">
            <a:hlinkClick r:id="rId6" action="ppaction://hlinksldjump"/>
            <a:extLst>
              <a:ext uri="{FF2B5EF4-FFF2-40B4-BE49-F238E27FC236}">
                <a16:creationId xmlns:a16="http://schemas.microsoft.com/office/drawing/2014/main" xmlns="" id="{564C435A-CA0A-4F2A-9ADD-7054D187BEF1}"/>
              </a:ext>
            </a:extLst>
          </p:cNvPr>
          <p:cNvPicPr>
            <a:picLocks noChangeAspect="1"/>
          </p:cNvPicPr>
          <p:nvPr/>
        </p:nvPicPr>
        <p:blipFill rotWithShape="1">
          <a:blip r:embed="rId7" cstate="print">
            <a:clrChange>
              <a:clrFrom>
                <a:srgbClr val="F0F0F0"/>
              </a:clrFrom>
              <a:clrTo>
                <a:srgbClr val="F0F0F0">
                  <a:alpha val="0"/>
                </a:srgbClr>
              </a:clrTo>
            </a:clrChange>
            <a:extLst>
              <a:ext uri="{28A0092B-C50C-407E-A947-70E740481C1C}">
                <a14:useLocalDpi xmlns:a14="http://schemas.microsoft.com/office/drawing/2010/main" val="0"/>
              </a:ext>
            </a:extLst>
          </a:blip>
          <a:srcRect l="23750" t="24902" r="23195" b="24800"/>
          <a:stretch/>
        </p:blipFill>
        <p:spPr>
          <a:xfrm>
            <a:off x="7037112" y="6171166"/>
            <a:ext cx="669600" cy="634810"/>
          </a:xfrm>
          <a:prstGeom prst="rect">
            <a:avLst/>
          </a:prstGeom>
        </p:spPr>
      </p:pic>
    </p:spTree>
    <p:extLst>
      <p:ext uri="{BB962C8B-B14F-4D97-AF65-F5344CB8AC3E}">
        <p14:creationId xmlns:p14="http://schemas.microsoft.com/office/powerpoint/2010/main" val="37396653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hteck 9">
            <a:hlinkClick r:id="rId2" action="ppaction://hlinksldjump"/>
          </p:cNvPr>
          <p:cNvSpPr/>
          <p:nvPr/>
        </p:nvSpPr>
        <p:spPr>
          <a:xfrm>
            <a:off x="35496" y="44624"/>
            <a:ext cx="3600400"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 name="Inhaltsplatzhalter 1"/>
          <p:cNvSpPr>
            <a:spLocks noGrp="1"/>
          </p:cNvSpPr>
          <p:nvPr>
            <p:ph idx="1"/>
          </p:nvPr>
        </p:nvSpPr>
        <p:spPr>
          <a:xfrm>
            <a:off x="457200" y="1772816"/>
            <a:ext cx="8229600" cy="3733873"/>
          </a:xfrm>
        </p:spPr>
        <p:txBody>
          <a:bodyPr/>
          <a:lstStyle/>
          <a:p>
            <a:pPr marL="285750" lvl="0" indent="-285750">
              <a:spcAft>
                <a:spcPts val="600"/>
              </a:spcAft>
              <a:buFontTx/>
              <a:buChar char="-"/>
            </a:pPr>
            <a:r>
              <a:rPr lang="de-DE" sz="1800" dirty="0"/>
              <a:t>Um energiesparend und klimafreundlich Handeln zu lernen, könnt ihr einen kleinen Tagescheck durchführen: </a:t>
            </a:r>
          </a:p>
          <a:p>
            <a:pPr marL="685800" lvl="2">
              <a:spcAft>
                <a:spcPts val="600"/>
              </a:spcAft>
              <a:buFontTx/>
              <a:buChar char="-"/>
            </a:pPr>
            <a:r>
              <a:rPr lang="de-DE" sz="1800" dirty="0"/>
              <a:t>Sind elektronische Geräte oder deren Netzteile ausgeschaltet und vom Stromnetz getrennt?</a:t>
            </a:r>
          </a:p>
          <a:p>
            <a:pPr marL="685800" lvl="2">
              <a:spcAft>
                <a:spcPts val="600"/>
              </a:spcAft>
              <a:buFontTx/>
              <a:buChar char="-"/>
            </a:pPr>
            <a:r>
              <a:rPr lang="de-DE" sz="1800" dirty="0"/>
              <a:t>Wie kochen wir heute (Feuer, Solargrill oder ähnliches)? </a:t>
            </a:r>
          </a:p>
          <a:p>
            <a:pPr marL="685800" lvl="2">
              <a:spcAft>
                <a:spcPts val="600"/>
              </a:spcAft>
              <a:buFontTx/>
              <a:buChar char="-"/>
            </a:pPr>
            <a:r>
              <a:rPr lang="de-DE" sz="1800" dirty="0"/>
              <a:t>Wann müssen wir das Feuer entzünden?</a:t>
            </a:r>
          </a:p>
          <a:p>
            <a:pPr marL="685800" lvl="2">
              <a:spcAft>
                <a:spcPts val="600"/>
              </a:spcAft>
              <a:buFontTx/>
              <a:buChar char="-"/>
            </a:pPr>
            <a:r>
              <a:rPr lang="de-DE" sz="1800" dirty="0"/>
              <a:t>Möchte jemand Duschen? Sind die Solarduschen gefüllt und in der Sonne aufgehängt?</a:t>
            </a:r>
          </a:p>
          <a:p>
            <a:pPr marL="685800" lvl="2">
              <a:spcAft>
                <a:spcPts val="600"/>
              </a:spcAft>
              <a:buFontTx/>
              <a:buChar char="-"/>
            </a:pPr>
            <a:r>
              <a:rPr lang="de-DE" sz="1800" dirty="0"/>
              <a:t>Müssen wir heute heizen? </a:t>
            </a:r>
          </a:p>
          <a:p>
            <a:pPr marL="685800" lvl="2">
              <a:spcAft>
                <a:spcPts val="600"/>
              </a:spcAft>
              <a:buFontTx/>
              <a:buChar char="-"/>
            </a:pPr>
            <a:r>
              <a:rPr lang="de-DE" sz="1800" dirty="0"/>
              <a:t>Haben wir die Heizungen optimal eingestellt? Lüften wir bei ausgeschalteter Heizung?</a:t>
            </a:r>
          </a:p>
          <a:p>
            <a:pPr marL="685800" lvl="2">
              <a:spcAft>
                <a:spcPts val="600"/>
              </a:spcAft>
              <a:buFontTx/>
              <a:buChar char="-"/>
            </a:pPr>
            <a:r>
              <a:rPr lang="de-DE" sz="1800" dirty="0"/>
              <a:t>Können wir elektronische Geräte mit Solarladegeräten aufladen?</a:t>
            </a:r>
          </a:p>
        </p:txBody>
      </p:sp>
      <p:sp>
        <p:nvSpPr>
          <p:cNvPr id="3" name="Datumsplatzhalter 2"/>
          <p:cNvSpPr>
            <a:spLocks noGrp="1"/>
          </p:cNvSpPr>
          <p:nvPr>
            <p:ph type="dt" sz="half" idx="10"/>
          </p:nvPr>
        </p:nvSpPr>
        <p:spPr/>
        <p:txBody>
          <a:bodyPr/>
          <a:lstStyle/>
          <a:p>
            <a:fld id="{C817FEC3-B3B2-453A-964B-9D7810DB1550}" type="datetime1">
              <a:rPr lang="de-DE" smtClean="0"/>
              <a:pPr/>
              <a:t>22.02.2018</a:t>
            </a:fld>
            <a:endParaRPr lang="de-DE" dirty="0"/>
          </a:p>
        </p:txBody>
      </p:sp>
      <p:sp>
        <p:nvSpPr>
          <p:cNvPr id="5" name="Foliennummernplatzhalter 4"/>
          <p:cNvSpPr>
            <a:spLocks noGrp="1"/>
          </p:cNvSpPr>
          <p:nvPr>
            <p:ph type="sldNum" sz="quarter" idx="12"/>
          </p:nvPr>
        </p:nvSpPr>
        <p:spPr/>
        <p:txBody>
          <a:bodyPr/>
          <a:lstStyle/>
          <a:p>
            <a:fld id="{6C6AE60A-B69C-4790-82F7-3882EDF23186}" type="slidenum">
              <a:rPr lang="de-DE" smtClean="0"/>
              <a:pPr/>
              <a:t>35</a:t>
            </a:fld>
            <a:endParaRPr lang="de-DE" dirty="0"/>
          </a:p>
        </p:txBody>
      </p:sp>
      <p:sp>
        <p:nvSpPr>
          <p:cNvPr id="6" name="Inhaltsplatzhalter 5"/>
          <p:cNvSpPr>
            <a:spLocks noGrp="1"/>
          </p:cNvSpPr>
          <p:nvPr>
            <p:ph idx="16"/>
          </p:nvPr>
        </p:nvSpPr>
        <p:spPr/>
        <p:txBody>
          <a:bodyPr/>
          <a:lstStyle/>
          <a:p>
            <a:r>
              <a:rPr lang="de-DE" dirty="0">
                <a:solidFill>
                  <a:schemeClr val="accent1">
                    <a:lumMod val="75000"/>
                  </a:schemeClr>
                </a:solidFill>
              </a:rPr>
              <a:t>Tagesplanung</a:t>
            </a:r>
          </a:p>
        </p:txBody>
      </p:sp>
      <p:sp>
        <p:nvSpPr>
          <p:cNvPr id="7" name="Textplatzhalter 6"/>
          <p:cNvSpPr>
            <a:spLocks noGrp="1"/>
          </p:cNvSpPr>
          <p:nvPr>
            <p:ph type="body" sz="quarter" idx="14"/>
          </p:nvPr>
        </p:nvSpPr>
        <p:spPr/>
        <p:txBody>
          <a:bodyPr>
            <a:normAutofit lnSpcReduction="10000"/>
          </a:bodyPr>
          <a:lstStyle/>
          <a:p>
            <a:r>
              <a:rPr lang="de-DE" dirty="0">
                <a:solidFill>
                  <a:schemeClr val="accent1">
                    <a:lumMod val="75000"/>
                  </a:schemeClr>
                </a:solidFill>
              </a:rPr>
              <a:t>Brennholz</a:t>
            </a:r>
          </a:p>
        </p:txBody>
      </p:sp>
      <p:sp>
        <p:nvSpPr>
          <p:cNvPr id="8" name="Textplatzhalter 7"/>
          <p:cNvSpPr>
            <a:spLocks noGrp="1"/>
          </p:cNvSpPr>
          <p:nvPr>
            <p:ph type="body" sz="quarter" idx="20"/>
          </p:nvPr>
        </p:nvSpPr>
        <p:spPr/>
        <p:txBody>
          <a:bodyPr/>
          <a:lstStyle/>
          <a:p>
            <a:r>
              <a:rPr lang="de-DE" dirty="0">
                <a:solidFill>
                  <a:schemeClr val="accent1">
                    <a:lumMod val="75000"/>
                  </a:schemeClr>
                </a:solidFill>
              </a:rPr>
              <a:t>Klima &amp; Energie</a:t>
            </a:r>
          </a:p>
        </p:txBody>
      </p:sp>
      <p:sp>
        <p:nvSpPr>
          <p:cNvPr id="4" name="Fußzeilenplatzhalter 3"/>
          <p:cNvSpPr>
            <a:spLocks noGrp="1"/>
          </p:cNvSpPr>
          <p:nvPr>
            <p:ph type="ftr" sz="quarter" idx="3"/>
          </p:nvPr>
        </p:nvSpPr>
        <p:spPr/>
        <p:txBody>
          <a:bodyPr/>
          <a:lstStyle/>
          <a:p>
            <a:r>
              <a:rPr lang="de-DE" dirty="0"/>
              <a:t>Green Events – nachhaltige Veranstaltungen in der DPSG</a:t>
            </a:r>
          </a:p>
        </p:txBody>
      </p:sp>
      <p:sp>
        <p:nvSpPr>
          <p:cNvPr id="9" name="Rechteck 8">
            <a:hlinkClick r:id="rId3" action="ppaction://hlinksldjump"/>
          </p:cNvPr>
          <p:cNvSpPr/>
          <p:nvPr/>
        </p:nvSpPr>
        <p:spPr>
          <a:xfrm>
            <a:off x="7020272" y="10837"/>
            <a:ext cx="2123728"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1" name="Grafik 10">
            <a:hlinkClick r:id="rId2" action="ppaction://hlinksldjump"/>
            <a:extLst>
              <a:ext uri="{FF2B5EF4-FFF2-40B4-BE49-F238E27FC236}">
                <a16:creationId xmlns:a16="http://schemas.microsoft.com/office/drawing/2014/main" xmlns="" id="{F9A36685-EE17-4E7F-B492-3E9DE2124EE3}"/>
              </a:ext>
            </a:extLst>
          </p:cNvPr>
          <p:cNvPicPr>
            <a:picLocks noChangeAspect="1"/>
          </p:cNvPicPr>
          <p:nvPr/>
        </p:nvPicPr>
        <p:blipFill rotWithShape="1">
          <a:blip r:embed="rId4" cstate="print">
            <a:clrChange>
              <a:clrFrom>
                <a:srgbClr val="F0F0F0"/>
              </a:clrFrom>
              <a:clrTo>
                <a:srgbClr val="F0F0F0">
                  <a:alpha val="0"/>
                </a:srgbClr>
              </a:clrTo>
            </a:clrChange>
            <a:extLst>
              <a:ext uri="{28A0092B-C50C-407E-A947-70E740481C1C}">
                <a14:useLocalDpi xmlns:a14="http://schemas.microsoft.com/office/drawing/2010/main" val="0"/>
              </a:ext>
            </a:extLst>
          </a:blip>
          <a:srcRect l="23750" t="24902" r="23195" b="24800"/>
          <a:stretch/>
        </p:blipFill>
        <p:spPr>
          <a:xfrm>
            <a:off x="7037112" y="6171166"/>
            <a:ext cx="669600" cy="634810"/>
          </a:xfrm>
          <a:prstGeom prst="rect">
            <a:avLst/>
          </a:prstGeom>
        </p:spPr>
      </p:pic>
    </p:spTree>
    <p:extLst>
      <p:ext uri="{BB962C8B-B14F-4D97-AF65-F5344CB8AC3E}">
        <p14:creationId xmlns:p14="http://schemas.microsoft.com/office/powerpoint/2010/main" val="39038855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457200" y="1916832"/>
            <a:ext cx="8229600" cy="3733873"/>
          </a:xfrm>
        </p:spPr>
        <p:txBody>
          <a:bodyPr/>
          <a:lstStyle/>
          <a:p>
            <a:pPr marL="285750" indent="-285750">
              <a:spcAft>
                <a:spcPts val="600"/>
              </a:spcAft>
              <a:buFontTx/>
              <a:buChar char="-"/>
            </a:pPr>
            <a:r>
              <a:rPr lang="de-DE" sz="1750" dirty="0"/>
              <a:t>Ein Feuer ist häufig der Mittelpunkt eures Lagers oder eurer Veranstaltung. Und dazu ist ein Feuer noch weitgehend klimaneutral. Das CO</a:t>
            </a:r>
            <a:r>
              <a:rPr lang="de-DE" sz="1750" baseline="-25000" dirty="0"/>
              <a:t>2</a:t>
            </a:r>
            <a:r>
              <a:rPr lang="de-DE" sz="1750" dirty="0"/>
              <a:t>, das durch das Feuer freigesetzt wird, wurde zuvor in den Bäumen gespeichert. </a:t>
            </a:r>
          </a:p>
          <a:p>
            <a:pPr marL="285750" indent="-285750">
              <a:spcAft>
                <a:spcPts val="600"/>
              </a:spcAft>
              <a:buFontTx/>
              <a:buChar char="-"/>
            </a:pPr>
            <a:r>
              <a:rPr lang="de-DE" sz="1750" dirty="0"/>
              <a:t>Beim Kochen auf Feuer könnt ihr auf nachhaltige Forstwirtschaft mit dem Label </a:t>
            </a:r>
            <a:r>
              <a:rPr lang="de-DE" sz="1750" dirty="0">
                <a:hlinkClick r:id="rId2"/>
              </a:rPr>
              <a:t>PEFC</a:t>
            </a:r>
            <a:r>
              <a:rPr lang="de-DE" sz="1750" dirty="0"/>
              <a:t> achten. Auch hier könnt ihr darauf achten, ob das Holz aus Deutschland kommt, damit unnötig weite Transportwege vermieden werden und der CO</a:t>
            </a:r>
            <a:r>
              <a:rPr lang="de-DE" sz="1750" baseline="-25000" dirty="0"/>
              <a:t>2</a:t>
            </a:r>
            <a:r>
              <a:rPr lang="de-DE" sz="1750" dirty="0"/>
              <a:t>-Kreislauf sehr regional begrenzt und geschlossen ist. </a:t>
            </a:r>
          </a:p>
          <a:p>
            <a:pPr marL="285750" indent="-285750">
              <a:spcAft>
                <a:spcPts val="600"/>
              </a:spcAft>
              <a:buFontTx/>
              <a:buChar char="-"/>
            </a:pPr>
            <a:r>
              <a:rPr lang="de-DE" sz="1750" dirty="0"/>
              <a:t>Das verfeuern von Grillkohle hingegen ist klimaschädlich, da bei der Produktion von Grillkohle viel CO</a:t>
            </a:r>
            <a:r>
              <a:rPr lang="de-DE" sz="1750" baseline="-25000" dirty="0"/>
              <a:t>2</a:t>
            </a:r>
            <a:r>
              <a:rPr lang="de-DE" sz="1750" dirty="0"/>
              <a:t> freigesetzt wird. Meist wird die Kohle im Ausland hergestellt und hat daher noch einen weiten Reiseweg hinter sich. Wollt ihr trotzdem Grillen ist </a:t>
            </a:r>
            <a:r>
              <a:rPr lang="de-DE" sz="1750" dirty="0">
                <a:hlinkClick r:id="rId3"/>
              </a:rPr>
              <a:t>Kokoskohle</a:t>
            </a:r>
            <a:r>
              <a:rPr lang="de-DE" sz="1750" dirty="0"/>
              <a:t> eine gute Alternative. Der BDKJ in NRW bietet euch zudem auch </a:t>
            </a:r>
            <a:r>
              <a:rPr lang="de-DE" sz="1750" dirty="0">
                <a:hlinkClick r:id="rId4"/>
              </a:rPr>
              <a:t>faire Kohle </a:t>
            </a:r>
            <a:r>
              <a:rPr lang="de-DE" sz="1750" dirty="0"/>
              <a:t>zum Grillen an. </a:t>
            </a:r>
          </a:p>
          <a:p>
            <a:pPr marL="285750" indent="-285750">
              <a:spcAft>
                <a:spcPts val="600"/>
              </a:spcAft>
              <a:buFontTx/>
              <a:buChar char="-"/>
            </a:pPr>
            <a:r>
              <a:rPr lang="de-DE" sz="1750" dirty="0"/>
              <a:t>Generell gilt aber beim energieeffizienten Kochen - Deckel drauf!  Das spart Energie.</a:t>
            </a:r>
          </a:p>
        </p:txBody>
      </p:sp>
      <p:sp>
        <p:nvSpPr>
          <p:cNvPr id="3" name="Datumsplatzhalter 2"/>
          <p:cNvSpPr>
            <a:spLocks noGrp="1"/>
          </p:cNvSpPr>
          <p:nvPr>
            <p:ph type="dt" sz="half" idx="10"/>
          </p:nvPr>
        </p:nvSpPr>
        <p:spPr/>
        <p:txBody>
          <a:bodyPr/>
          <a:lstStyle/>
          <a:p>
            <a:fld id="{762406D1-86D1-4A59-9924-2077CB6456FE}" type="datetime1">
              <a:rPr lang="de-DE" smtClean="0"/>
              <a:pPr/>
              <a:t>22.02.2018</a:t>
            </a:fld>
            <a:endParaRPr lang="de-DE" dirty="0"/>
          </a:p>
        </p:txBody>
      </p:sp>
      <p:sp>
        <p:nvSpPr>
          <p:cNvPr id="5" name="Foliennummernplatzhalter 4"/>
          <p:cNvSpPr>
            <a:spLocks noGrp="1"/>
          </p:cNvSpPr>
          <p:nvPr>
            <p:ph type="sldNum" sz="quarter" idx="12"/>
          </p:nvPr>
        </p:nvSpPr>
        <p:spPr/>
        <p:txBody>
          <a:bodyPr/>
          <a:lstStyle/>
          <a:p>
            <a:fld id="{6C6AE60A-B69C-4790-82F7-3882EDF23186}" type="slidenum">
              <a:rPr lang="de-DE" smtClean="0"/>
              <a:pPr/>
              <a:t>36</a:t>
            </a:fld>
            <a:endParaRPr lang="de-DE" dirty="0"/>
          </a:p>
        </p:txBody>
      </p:sp>
      <p:sp>
        <p:nvSpPr>
          <p:cNvPr id="6" name="Inhaltsplatzhalter 5"/>
          <p:cNvSpPr>
            <a:spLocks noGrp="1"/>
          </p:cNvSpPr>
          <p:nvPr>
            <p:ph idx="16"/>
          </p:nvPr>
        </p:nvSpPr>
        <p:spPr/>
        <p:txBody>
          <a:bodyPr/>
          <a:lstStyle/>
          <a:p>
            <a:r>
              <a:rPr lang="de-DE" dirty="0">
                <a:solidFill>
                  <a:schemeClr val="accent1">
                    <a:lumMod val="75000"/>
                  </a:schemeClr>
                </a:solidFill>
              </a:rPr>
              <a:t>Feuerstelle</a:t>
            </a:r>
          </a:p>
        </p:txBody>
      </p:sp>
      <p:sp>
        <p:nvSpPr>
          <p:cNvPr id="7" name="Textplatzhalter 6"/>
          <p:cNvSpPr>
            <a:spLocks noGrp="1"/>
          </p:cNvSpPr>
          <p:nvPr>
            <p:ph type="body" sz="quarter" idx="14"/>
          </p:nvPr>
        </p:nvSpPr>
        <p:spPr/>
        <p:txBody>
          <a:bodyPr>
            <a:normAutofit lnSpcReduction="10000"/>
          </a:bodyPr>
          <a:lstStyle/>
          <a:p>
            <a:r>
              <a:rPr lang="de-DE" dirty="0">
                <a:solidFill>
                  <a:schemeClr val="accent1">
                    <a:lumMod val="75000"/>
                  </a:schemeClr>
                </a:solidFill>
              </a:rPr>
              <a:t>Brennholz</a:t>
            </a:r>
          </a:p>
        </p:txBody>
      </p:sp>
      <p:sp>
        <p:nvSpPr>
          <p:cNvPr id="8" name="Textplatzhalter 7"/>
          <p:cNvSpPr>
            <a:spLocks noGrp="1"/>
          </p:cNvSpPr>
          <p:nvPr>
            <p:ph type="body" sz="quarter" idx="20"/>
          </p:nvPr>
        </p:nvSpPr>
        <p:spPr/>
        <p:txBody>
          <a:bodyPr/>
          <a:lstStyle/>
          <a:p>
            <a:r>
              <a:rPr lang="de-DE" dirty="0">
                <a:solidFill>
                  <a:schemeClr val="accent1">
                    <a:lumMod val="75000"/>
                  </a:schemeClr>
                </a:solidFill>
              </a:rPr>
              <a:t>Klima &amp; Energie</a:t>
            </a:r>
          </a:p>
        </p:txBody>
      </p:sp>
      <p:sp>
        <p:nvSpPr>
          <p:cNvPr id="4" name="Fußzeilenplatzhalter 3"/>
          <p:cNvSpPr>
            <a:spLocks noGrp="1"/>
          </p:cNvSpPr>
          <p:nvPr>
            <p:ph type="ftr" sz="quarter" idx="3"/>
          </p:nvPr>
        </p:nvSpPr>
        <p:spPr/>
        <p:txBody>
          <a:bodyPr/>
          <a:lstStyle/>
          <a:p>
            <a:r>
              <a:rPr lang="de-DE" dirty="0"/>
              <a:t>Green Events – nachhaltige Veranstaltungen in der DPSG</a:t>
            </a:r>
          </a:p>
        </p:txBody>
      </p:sp>
      <p:sp>
        <p:nvSpPr>
          <p:cNvPr id="9" name="Rechteck 8">
            <a:hlinkClick r:id="rId5" action="ppaction://hlinksldjump"/>
          </p:cNvPr>
          <p:cNvSpPr/>
          <p:nvPr/>
        </p:nvSpPr>
        <p:spPr>
          <a:xfrm>
            <a:off x="7020272" y="10837"/>
            <a:ext cx="2123728"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0" name="Rechteck 9">
            <a:hlinkClick r:id="rId6" action="ppaction://hlinksldjump"/>
          </p:cNvPr>
          <p:cNvSpPr/>
          <p:nvPr/>
        </p:nvSpPr>
        <p:spPr>
          <a:xfrm>
            <a:off x="35496" y="44624"/>
            <a:ext cx="3600400"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accent1">
                  <a:lumMod val="75000"/>
                </a:schemeClr>
              </a:solidFill>
            </a:endParaRPr>
          </a:p>
        </p:txBody>
      </p:sp>
      <p:pic>
        <p:nvPicPr>
          <p:cNvPr id="11" name="Grafik 10">
            <a:hlinkClick r:id="rId6" action="ppaction://hlinksldjump"/>
            <a:extLst>
              <a:ext uri="{FF2B5EF4-FFF2-40B4-BE49-F238E27FC236}">
                <a16:creationId xmlns:a16="http://schemas.microsoft.com/office/drawing/2014/main" xmlns="" id="{75F621C1-BE37-44D7-905C-094584F291C2}"/>
              </a:ext>
            </a:extLst>
          </p:cNvPr>
          <p:cNvPicPr>
            <a:picLocks noChangeAspect="1"/>
          </p:cNvPicPr>
          <p:nvPr/>
        </p:nvPicPr>
        <p:blipFill rotWithShape="1">
          <a:blip r:embed="rId7" cstate="print">
            <a:clrChange>
              <a:clrFrom>
                <a:srgbClr val="F0F0F0"/>
              </a:clrFrom>
              <a:clrTo>
                <a:srgbClr val="F0F0F0">
                  <a:alpha val="0"/>
                </a:srgbClr>
              </a:clrTo>
            </a:clrChange>
            <a:extLst>
              <a:ext uri="{28A0092B-C50C-407E-A947-70E740481C1C}">
                <a14:useLocalDpi xmlns:a14="http://schemas.microsoft.com/office/drawing/2010/main" val="0"/>
              </a:ext>
            </a:extLst>
          </a:blip>
          <a:srcRect l="23750" t="24902" r="23195" b="24800"/>
          <a:stretch/>
        </p:blipFill>
        <p:spPr>
          <a:xfrm>
            <a:off x="7037112" y="6171166"/>
            <a:ext cx="669600" cy="634810"/>
          </a:xfrm>
          <a:prstGeom prst="rect">
            <a:avLst/>
          </a:prstGeom>
        </p:spPr>
      </p:pic>
    </p:spTree>
    <p:extLst>
      <p:ext uri="{BB962C8B-B14F-4D97-AF65-F5344CB8AC3E}">
        <p14:creationId xmlns:p14="http://schemas.microsoft.com/office/powerpoint/2010/main" val="16449402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285750" lvl="0" indent="-285750">
              <a:spcAft>
                <a:spcPts val="600"/>
              </a:spcAft>
              <a:buFontTx/>
              <a:buChar char="-"/>
            </a:pPr>
            <a:r>
              <a:rPr lang="de-DE" sz="1750" dirty="0"/>
              <a:t>Wenn ihr euch über die Unterkunft Gedanken macht, könnt ihr beachten, welche Geräte im Haus eingesetzt werden. Kühlschränke und Herde werden die am häufigsten eingesetzten Geräte sein. </a:t>
            </a:r>
          </a:p>
          <a:p>
            <a:pPr marL="285750" indent="-285750">
              <a:spcAft>
                <a:spcPts val="600"/>
              </a:spcAft>
              <a:buFontTx/>
              <a:buChar char="-"/>
            </a:pPr>
            <a:r>
              <a:rPr lang="de-DE" sz="1750" dirty="0"/>
              <a:t>Hier könnt ihr schauen, ob ihr nicht auf einen Kühlschrank verzichten oder durch eine </a:t>
            </a:r>
            <a:r>
              <a:rPr lang="de-DE" sz="1750" dirty="0">
                <a:hlinkClick r:id="rId2"/>
              </a:rPr>
              <a:t>energieeffiziente Kühlbox </a:t>
            </a:r>
            <a:r>
              <a:rPr lang="de-DE" sz="1750" dirty="0"/>
              <a:t>ersetzen könnt. Ihr spart zusätzlich noch bares Geld.</a:t>
            </a:r>
          </a:p>
          <a:p>
            <a:pPr marL="285750" indent="-285750">
              <a:spcAft>
                <a:spcPts val="600"/>
              </a:spcAft>
              <a:buFontTx/>
              <a:buChar char="-"/>
            </a:pPr>
            <a:r>
              <a:rPr lang="de-DE" sz="1750" dirty="0"/>
              <a:t>Ihr solltet bei Smartphones und sonstigen Geräten überlegen, ob ihr sie überhaupt benötigt - das kann den Teilnehmenden auch nahe gelegt werden. Sind elektronische Geräte trotzdem nötig, wäre es gut, wenn der Stamm sich ein </a:t>
            </a:r>
            <a:r>
              <a:rPr lang="de-DE" sz="1750" dirty="0">
                <a:hlinkClick r:id="rId3"/>
              </a:rPr>
              <a:t>Solarpanel</a:t>
            </a:r>
            <a:r>
              <a:rPr lang="de-DE" sz="1750" dirty="0"/>
              <a:t> zum Laden von einer oder mehreren Powerbanken anschafft. So können eure Smartphones und kleine Geräte darüber geladen werden.</a:t>
            </a:r>
          </a:p>
          <a:p>
            <a:pPr marL="285750" indent="-285750">
              <a:spcAft>
                <a:spcPts val="600"/>
              </a:spcAft>
              <a:buFontTx/>
              <a:buChar char="-"/>
            </a:pPr>
            <a:r>
              <a:rPr lang="de-DE" sz="1750" dirty="0"/>
              <a:t>Es gibt zudem sehr sparsame </a:t>
            </a:r>
            <a:r>
              <a:rPr lang="de-DE" sz="1750" dirty="0">
                <a:hlinkClick r:id="rId4"/>
              </a:rPr>
              <a:t>LED Zeltlampen</a:t>
            </a:r>
            <a:r>
              <a:rPr lang="de-DE" sz="1750" dirty="0"/>
              <a:t>, welche mit Solarstrom oder per Kurbel betrieben werden.</a:t>
            </a:r>
          </a:p>
        </p:txBody>
      </p:sp>
      <p:sp>
        <p:nvSpPr>
          <p:cNvPr id="3" name="Datumsplatzhalter 2"/>
          <p:cNvSpPr>
            <a:spLocks noGrp="1"/>
          </p:cNvSpPr>
          <p:nvPr>
            <p:ph type="dt" sz="half" idx="10"/>
          </p:nvPr>
        </p:nvSpPr>
        <p:spPr/>
        <p:txBody>
          <a:bodyPr/>
          <a:lstStyle/>
          <a:p>
            <a:fld id="{492B8B59-87E0-4340-8637-60EC10296EA6}" type="datetime1">
              <a:rPr lang="de-DE" smtClean="0"/>
              <a:pPr/>
              <a:t>22.02.2018</a:t>
            </a:fld>
            <a:endParaRPr lang="de-DE" dirty="0"/>
          </a:p>
        </p:txBody>
      </p:sp>
      <p:sp>
        <p:nvSpPr>
          <p:cNvPr id="5" name="Foliennummernplatzhalter 4"/>
          <p:cNvSpPr>
            <a:spLocks noGrp="1"/>
          </p:cNvSpPr>
          <p:nvPr>
            <p:ph type="sldNum" sz="quarter" idx="12"/>
          </p:nvPr>
        </p:nvSpPr>
        <p:spPr/>
        <p:txBody>
          <a:bodyPr/>
          <a:lstStyle/>
          <a:p>
            <a:fld id="{6C6AE60A-B69C-4790-82F7-3882EDF23186}" type="slidenum">
              <a:rPr lang="de-DE" smtClean="0"/>
              <a:pPr/>
              <a:t>37</a:t>
            </a:fld>
            <a:endParaRPr lang="de-DE" dirty="0"/>
          </a:p>
        </p:txBody>
      </p:sp>
      <p:sp>
        <p:nvSpPr>
          <p:cNvPr id="6" name="Inhaltsplatzhalter 5"/>
          <p:cNvSpPr>
            <a:spLocks noGrp="1"/>
          </p:cNvSpPr>
          <p:nvPr>
            <p:ph idx="16"/>
          </p:nvPr>
        </p:nvSpPr>
        <p:spPr/>
        <p:txBody>
          <a:bodyPr/>
          <a:lstStyle/>
          <a:p>
            <a:r>
              <a:rPr lang="de-DE" dirty="0">
                <a:solidFill>
                  <a:schemeClr val="accent1">
                    <a:lumMod val="75000"/>
                  </a:schemeClr>
                </a:solidFill>
              </a:rPr>
              <a:t>Elektronische Geräte</a:t>
            </a:r>
          </a:p>
        </p:txBody>
      </p:sp>
      <p:sp>
        <p:nvSpPr>
          <p:cNvPr id="7" name="Textplatzhalter 6"/>
          <p:cNvSpPr>
            <a:spLocks noGrp="1"/>
          </p:cNvSpPr>
          <p:nvPr>
            <p:ph type="body" sz="quarter" idx="14"/>
          </p:nvPr>
        </p:nvSpPr>
        <p:spPr/>
        <p:txBody>
          <a:bodyPr>
            <a:normAutofit lnSpcReduction="10000"/>
          </a:bodyPr>
          <a:lstStyle/>
          <a:p>
            <a:r>
              <a:rPr lang="de-DE" dirty="0">
                <a:solidFill>
                  <a:schemeClr val="accent1">
                    <a:lumMod val="75000"/>
                  </a:schemeClr>
                </a:solidFill>
              </a:rPr>
              <a:t>Brennholz</a:t>
            </a:r>
          </a:p>
        </p:txBody>
      </p:sp>
      <p:sp>
        <p:nvSpPr>
          <p:cNvPr id="8" name="Textplatzhalter 7"/>
          <p:cNvSpPr>
            <a:spLocks noGrp="1"/>
          </p:cNvSpPr>
          <p:nvPr>
            <p:ph type="body" sz="quarter" idx="20"/>
          </p:nvPr>
        </p:nvSpPr>
        <p:spPr/>
        <p:txBody>
          <a:bodyPr/>
          <a:lstStyle/>
          <a:p>
            <a:r>
              <a:rPr lang="de-DE" dirty="0">
                <a:solidFill>
                  <a:schemeClr val="accent1">
                    <a:lumMod val="75000"/>
                  </a:schemeClr>
                </a:solidFill>
              </a:rPr>
              <a:t>Klima &amp; Energie</a:t>
            </a:r>
          </a:p>
        </p:txBody>
      </p:sp>
      <p:sp>
        <p:nvSpPr>
          <p:cNvPr id="4" name="Fußzeilenplatzhalter 3"/>
          <p:cNvSpPr>
            <a:spLocks noGrp="1"/>
          </p:cNvSpPr>
          <p:nvPr>
            <p:ph type="ftr" sz="quarter" idx="3"/>
          </p:nvPr>
        </p:nvSpPr>
        <p:spPr/>
        <p:txBody>
          <a:bodyPr/>
          <a:lstStyle/>
          <a:p>
            <a:r>
              <a:rPr lang="de-DE" dirty="0"/>
              <a:t>Green Events – nachhaltige Veranstaltungen in der DPSG</a:t>
            </a:r>
          </a:p>
        </p:txBody>
      </p:sp>
      <p:sp>
        <p:nvSpPr>
          <p:cNvPr id="9" name="Rechteck 8">
            <a:hlinkClick r:id="rId5" action="ppaction://hlinksldjump"/>
          </p:cNvPr>
          <p:cNvSpPr/>
          <p:nvPr/>
        </p:nvSpPr>
        <p:spPr>
          <a:xfrm>
            <a:off x="7020272" y="10837"/>
            <a:ext cx="2123728"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0" name="Rechteck 9">
            <a:hlinkClick r:id="rId6" action="ppaction://hlinksldjump"/>
          </p:cNvPr>
          <p:cNvSpPr/>
          <p:nvPr/>
        </p:nvSpPr>
        <p:spPr>
          <a:xfrm>
            <a:off x="35496" y="44624"/>
            <a:ext cx="3600400"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accent1">
                  <a:lumMod val="75000"/>
                </a:schemeClr>
              </a:solidFill>
            </a:endParaRPr>
          </a:p>
        </p:txBody>
      </p:sp>
      <p:pic>
        <p:nvPicPr>
          <p:cNvPr id="11" name="Grafik 10">
            <a:hlinkClick r:id="rId6" action="ppaction://hlinksldjump"/>
            <a:extLst>
              <a:ext uri="{FF2B5EF4-FFF2-40B4-BE49-F238E27FC236}">
                <a16:creationId xmlns:a16="http://schemas.microsoft.com/office/drawing/2014/main" xmlns="" id="{EF3F0F86-E01C-4AE1-AEEE-C875BE9BA366}"/>
              </a:ext>
            </a:extLst>
          </p:cNvPr>
          <p:cNvPicPr>
            <a:picLocks noChangeAspect="1"/>
          </p:cNvPicPr>
          <p:nvPr/>
        </p:nvPicPr>
        <p:blipFill rotWithShape="1">
          <a:blip r:embed="rId7" cstate="print">
            <a:clrChange>
              <a:clrFrom>
                <a:srgbClr val="F0F0F0"/>
              </a:clrFrom>
              <a:clrTo>
                <a:srgbClr val="F0F0F0">
                  <a:alpha val="0"/>
                </a:srgbClr>
              </a:clrTo>
            </a:clrChange>
            <a:extLst>
              <a:ext uri="{28A0092B-C50C-407E-A947-70E740481C1C}">
                <a14:useLocalDpi xmlns:a14="http://schemas.microsoft.com/office/drawing/2010/main" val="0"/>
              </a:ext>
            </a:extLst>
          </a:blip>
          <a:srcRect l="23750" t="24902" r="23195" b="24800"/>
          <a:stretch/>
        </p:blipFill>
        <p:spPr>
          <a:xfrm>
            <a:off x="7037112" y="6171166"/>
            <a:ext cx="669600" cy="634810"/>
          </a:xfrm>
          <a:prstGeom prst="rect">
            <a:avLst/>
          </a:prstGeom>
        </p:spPr>
      </p:pic>
    </p:spTree>
    <p:extLst>
      <p:ext uri="{BB962C8B-B14F-4D97-AF65-F5344CB8AC3E}">
        <p14:creationId xmlns:p14="http://schemas.microsoft.com/office/powerpoint/2010/main" val="12209622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285750" indent="-285750">
              <a:spcAft>
                <a:spcPts val="600"/>
              </a:spcAft>
              <a:buFontTx/>
              <a:buChar char="-"/>
            </a:pPr>
            <a:r>
              <a:rPr lang="de-DE" sz="1750" dirty="0"/>
              <a:t>Wie ist unser Strommix?</a:t>
            </a:r>
          </a:p>
          <a:p>
            <a:pPr marL="285750" indent="-285750">
              <a:spcAft>
                <a:spcPts val="600"/>
              </a:spcAft>
              <a:buFontTx/>
              <a:buChar char="-"/>
            </a:pPr>
            <a:r>
              <a:rPr lang="de-DE" sz="1750" dirty="0"/>
              <a:t>Gibt es Alternativen zum Strom aus der Steckdose?</a:t>
            </a:r>
          </a:p>
          <a:p>
            <a:pPr marL="285750" indent="-285750">
              <a:spcAft>
                <a:spcPts val="600"/>
              </a:spcAft>
              <a:buFontTx/>
              <a:buChar char="-"/>
            </a:pPr>
            <a:r>
              <a:rPr lang="de-DE" sz="1750" dirty="0"/>
              <a:t>Wieviel Strom nutzen wir im Lager oder während unserer Veranstaltung?</a:t>
            </a:r>
          </a:p>
          <a:p>
            <a:pPr marL="285750" indent="-285750">
              <a:spcAft>
                <a:spcPts val="600"/>
              </a:spcAft>
              <a:buFontTx/>
              <a:buChar char="-"/>
            </a:pPr>
            <a:r>
              <a:rPr lang="de-DE" sz="1750" dirty="0"/>
              <a:t>Wie viele und welche elektronischen Geräte nutzen wir in der Lagerküche?</a:t>
            </a:r>
          </a:p>
          <a:p>
            <a:pPr marL="285750" indent="-285750">
              <a:spcAft>
                <a:spcPts val="600"/>
              </a:spcAft>
              <a:buFontTx/>
              <a:buChar char="-"/>
            </a:pPr>
            <a:r>
              <a:rPr lang="de-DE" sz="1750" dirty="0"/>
              <a:t>Können wir auf elektronische Geräte verzichten?</a:t>
            </a:r>
          </a:p>
          <a:p>
            <a:pPr marL="285750" indent="-285750">
              <a:spcAft>
                <a:spcPts val="600"/>
              </a:spcAft>
              <a:buFontTx/>
              <a:buChar char="-"/>
            </a:pPr>
            <a:r>
              <a:rPr lang="de-DE" sz="1750" dirty="0"/>
              <a:t>Woher beziehen wir unser Feuerholz?</a:t>
            </a:r>
          </a:p>
          <a:p>
            <a:pPr marL="285750" indent="-285750">
              <a:spcAft>
                <a:spcPts val="600"/>
              </a:spcAft>
              <a:buFontTx/>
              <a:buChar char="-"/>
            </a:pPr>
            <a:r>
              <a:rPr lang="de-DE" sz="1750" dirty="0"/>
              <a:t>Woher kommt unsere Grillkohle?</a:t>
            </a:r>
          </a:p>
          <a:p>
            <a:pPr marL="0" indent="0">
              <a:buNone/>
            </a:pPr>
            <a:endParaRPr lang="de-DE" sz="1800" dirty="0"/>
          </a:p>
          <a:p>
            <a:endParaRPr lang="de-DE" sz="1800" dirty="0"/>
          </a:p>
        </p:txBody>
      </p:sp>
      <p:sp>
        <p:nvSpPr>
          <p:cNvPr id="3" name="Datumsplatzhalter 2"/>
          <p:cNvSpPr>
            <a:spLocks noGrp="1"/>
          </p:cNvSpPr>
          <p:nvPr>
            <p:ph type="dt" sz="half" idx="10"/>
          </p:nvPr>
        </p:nvSpPr>
        <p:spPr/>
        <p:txBody>
          <a:bodyPr/>
          <a:lstStyle/>
          <a:p>
            <a:fld id="{34A0A0B0-3F4B-4BCC-977F-F6797A327C61}" type="datetime1">
              <a:rPr lang="de-DE" smtClean="0"/>
              <a:pPr/>
              <a:t>22.02.2018</a:t>
            </a:fld>
            <a:endParaRPr lang="de-DE" dirty="0"/>
          </a:p>
        </p:txBody>
      </p:sp>
      <p:sp>
        <p:nvSpPr>
          <p:cNvPr id="4" name="Foliennummernplatzhalter 3"/>
          <p:cNvSpPr>
            <a:spLocks noGrp="1"/>
          </p:cNvSpPr>
          <p:nvPr>
            <p:ph type="sldNum" sz="quarter" idx="12"/>
          </p:nvPr>
        </p:nvSpPr>
        <p:spPr/>
        <p:txBody>
          <a:bodyPr/>
          <a:lstStyle/>
          <a:p>
            <a:fld id="{6C6AE60A-B69C-4790-82F7-3882EDF23186}" type="slidenum">
              <a:rPr lang="de-DE" smtClean="0"/>
              <a:pPr/>
              <a:t>38</a:t>
            </a:fld>
            <a:endParaRPr lang="de-DE" dirty="0"/>
          </a:p>
        </p:txBody>
      </p:sp>
      <p:sp>
        <p:nvSpPr>
          <p:cNvPr id="9" name="Inhaltsplatzhalter 8"/>
          <p:cNvSpPr>
            <a:spLocks noGrp="1"/>
          </p:cNvSpPr>
          <p:nvPr>
            <p:ph idx="16"/>
          </p:nvPr>
        </p:nvSpPr>
        <p:spPr/>
        <p:txBody>
          <a:bodyPr/>
          <a:lstStyle/>
          <a:p>
            <a:r>
              <a:rPr lang="de-DE" dirty="0"/>
              <a:t>Checkliste Klima &amp; Energie</a:t>
            </a:r>
          </a:p>
        </p:txBody>
      </p:sp>
      <p:sp>
        <p:nvSpPr>
          <p:cNvPr id="7" name="Textplatzhalter 6"/>
          <p:cNvSpPr>
            <a:spLocks noGrp="1"/>
          </p:cNvSpPr>
          <p:nvPr>
            <p:ph type="body" sz="quarter" idx="14"/>
          </p:nvPr>
        </p:nvSpPr>
        <p:spPr/>
        <p:txBody>
          <a:bodyPr>
            <a:normAutofit lnSpcReduction="10000"/>
          </a:bodyPr>
          <a:lstStyle/>
          <a:p>
            <a:r>
              <a:rPr lang="de-DE" dirty="0">
                <a:solidFill>
                  <a:schemeClr val="accent1">
                    <a:lumMod val="75000"/>
                  </a:schemeClr>
                </a:solidFill>
              </a:rPr>
              <a:t>Brennholz</a:t>
            </a:r>
          </a:p>
        </p:txBody>
      </p:sp>
      <p:sp>
        <p:nvSpPr>
          <p:cNvPr id="11" name="Textplatzhalter 10"/>
          <p:cNvSpPr>
            <a:spLocks noGrp="1"/>
          </p:cNvSpPr>
          <p:nvPr>
            <p:ph type="body" sz="quarter" idx="20"/>
          </p:nvPr>
        </p:nvSpPr>
        <p:spPr/>
        <p:txBody>
          <a:bodyPr/>
          <a:lstStyle/>
          <a:p>
            <a:r>
              <a:rPr lang="de-DE" dirty="0"/>
              <a:t>Klima &amp; Energie</a:t>
            </a:r>
          </a:p>
        </p:txBody>
      </p:sp>
      <p:sp>
        <p:nvSpPr>
          <p:cNvPr id="8" name="Fußzeilenplatzhalter 7"/>
          <p:cNvSpPr>
            <a:spLocks noGrp="1"/>
          </p:cNvSpPr>
          <p:nvPr>
            <p:ph type="ftr" sz="quarter" idx="3"/>
          </p:nvPr>
        </p:nvSpPr>
        <p:spPr/>
        <p:txBody>
          <a:bodyPr/>
          <a:lstStyle/>
          <a:p>
            <a:r>
              <a:rPr lang="de-DE" dirty="0"/>
              <a:t>Green Events – nachhaltige Veranstaltungen in der DPSG</a:t>
            </a:r>
          </a:p>
        </p:txBody>
      </p:sp>
      <p:sp>
        <p:nvSpPr>
          <p:cNvPr id="10" name="Rechteck 9">
            <a:hlinkClick r:id="rId2" action="ppaction://hlinksldjump"/>
          </p:cNvPr>
          <p:cNvSpPr/>
          <p:nvPr/>
        </p:nvSpPr>
        <p:spPr>
          <a:xfrm>
            <a:off x="7020272" y="10837"/>
            <a:ext cx="2123728"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Grafik 11">
            <a:hlinkClick r:id="rId3" action="ppaction://hlinksldjump"/>
            <a:extLst>
              <a:ext uri="{FF2B5EF4-FFF2-40B4-BE49-F238E27FC236}">
                <a16:creationId xmlns:a16="http://schemas.microsoft.com/office/drawing/2014/main" xmlns="" id="{24CCC509-E65C-4C15-830D-2E9078DC8BE8}"/>
              </a:ext>
            </a:extLst>
          </p:cNvPr>
          <p:cNvPicPr>
            <a:picLocks noChangeAspect="1"/>
          </p:cNvPicPr>
          <p:nvPr/>
        </p:nvPicPr>
        <p:blipFill rotWithShape="1">
          <a:blip r:embed="rId4" cstate="print">
            <a:clrChange>
              <a:clrFrom>
                <a:srgbClr val="F0F0F0"/>
              </a:clrFrom>
              <a:clrTo>
                <a:srgbClr val="F0F0F0">
                  <a:alpha val="0"/>
                </a:srgbClr>
              </a:clrTo>
            </a:clrChange>
            <a:extLst>
              <a:ext uri="{28A0092B-C50C-407E-A947-70E740481C1C}">
                <a14:useLocalDpi xmlns:a14="http://schemas.microsoft.com/office/drawing/2010/main" val="0"/>
              </a:ext>
            </a:extLst>
          </a:blip>
          <a:srcRect l="23750" t="24902" r="23195" b="24800"/>
          <a:stretch/>
        </p:blipFill>
        <p:spPr>
          <a:xfrm>
            <a:off x="7037112" y="6171166"/>
            <a:ext cx="669600" cy="634810"/>
          </a:xfrm>
          <a:prstGeom prst="rect">
            <a:avLst/>
          </a:prstGeom>
        </p:spPr>
      </p:pic>
    </p:spTree>
    <p:extLst>
      <p:ext uri="{BB962C8B-B14F-4D97-AF65-F5344CB8AC3E}">
        <p14:creationId xmlns:p14="http://schemas.microsoft.com/office/powerpoint/2010/main" val="31282467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B0213290-613C-4C12-8800-A1BF5312DB7D}" type="datetime1">
              <a:rPr lang="de-DE" smtClean="0"/>
              <a:pPr/>
              <a:t>22.02.2018</a:t>
            </a:fld>
            <a:endParaRPr lang="de-DE" dirty="0"/>
          </a:p>
        </p:txBody>
      </p:sp>
      <p:sp>
        <p:nvSpPr>
          <p:cNvPr id="3" name="Fußzeilenplatzhalter 2"/>
          <p:cNvSpPr>
            <a:spLocks noGrp="1"/>
          </p:cNvSpPr>
          <p:nvPr>
            <p:ph type="ftr" sz="quarter" idx="3"/>
          </p:nvPr>
        </p:nvSpPr>
        <p:spPr>
          <a:xfrm>
            <a:off x="2737893" y="6356350"/>
            <a:ext cx="3672408" cy="365125"/>
          </a:xfrm>
        </p:spPr>
        <p:txBody>
          <a:bodyPr/>
          <a:lstStyle/>
          <a:p>
            <a:r>
              <a:rPr lang="de-DE" dirty="0"/>
              <a:t>Green Events – nachhaltige Veranstaltungen in der DPSG</a:t>
            </a:r>
          </a:p>
        </p:txBody>
      </p:sp>
      <p:sp>
        <p:nvSpPr>
          <p:cNvPr id="4" name="Foliennummernplatzhalter 3"/>
          <p:cNvSpPr>
            <a:spLocks noGrp="1"/>
          </p:cNvSpPr>
          <p:nvPr>
            <p:ph type="sldNum" sz="quarter" idx="12"/>
          </p:nvPr>
        </p:nvSpPr>
        <p:spPr/>
        <p:txBody>
          <a:bodyPr/>
          <a:lstStyle/>
          <a:p>
            <a:fld id="{6C6AE60A-B69C-4790-82F7-3882EDF23186}" type="slidenum">
              <a:rPr lang="de-DE" smtClean="0"/>
              <a:pPr/>
              <a:t>39</a:t>
            </a:fld>
            <a:endParaRPr lang="de-DE" dirty="0"/>
          </a:p>
        </p:txBody>
      </p:sp>
      <p:sp>
        <p:nvSpPr>
          <p:cNvPr id="5" name="Textplatzhalter 4"/>
          <p:cNvSpPr>
            <a:spLocks noGrp="1"/>
          </p:cNvSpPr>
          <p:nvPr>
            <p:ph type="body" sz="quarter" idx="14"/>
          </p:nvPr>
        </p:nvSpPr>
        <p:spPr/>
        <p:txBody>
          <a:bodyPr/>
          <a:lstStyle/>
          <a:p>
            <a:r>
              <a:rPr lang="de-DE" dirty="0"/>
              <a:t>Bio-Lebensmittel</a:t>
            </a:r>
          </a:p>
        </p:txBody>
      </p:sp>
      <p:sp>
        <p:nvSpPr>
          <p:cNvPr id="6" name="Textplatzhalter 5"/>
          <p:cNvSpPr>
            <a:spLocks noGrp="1"/>
          </p:cNvSpPr>
          <p:nvPr>
            <p:ph type="body" sz="quarter" idx="15"/>
          </p:nvPr>
        </p:nvSpPr>
        <p:spPr>
          <a:xfrm>
            <a:off x="446856" y="2864443"/>
            <a:ext cx="8229600" cy="503957"/>
          </a:xfrm>
        </p:spPr>
        <p:txBody>
          <a:bodyPr/>
          <a:lstStyle/>
          <a:p>
            <a:r>
              <a:rPr lang="de-DE" dirty="0"/>
              <a:t>Planung &amp; Kalkulation</a:t>
            </a:r>
          </a:p>
        </p:txBody>
      </p:sp>
      <p:sp>
        <p:nvSpPr>
          <p:cNvPr id="7" name="Textplatzhalter 6"/>
          <p:cNvSpPr>
            <a:spLocks noGrp="1"/>
          </p:cNvSpPr>
          <p:nvPr>
            <p:ph type="body" sz="quarter" idx="16"/>
          </p:nvPr>
        </p:nvSpPr>
        <p:spPr>
          <a:xfrm>
            <a:off x="446856" y="3596089"/>
            <a:ext cx="8229600" cy="503957"/>
          </a:xfrm>
        </p:spPr>
        <p:txBody>
          <a:bodyPr/>
          <a:lstStyle/>
          <a:p>
            <a:r>
              <a:rPr lang="de-DE" dirty="0"/>
              <a:t>Lebensmittelreste</a:t>
            </a:r>
          </a:p>
        </p:txBody>
      </p:sp>
      <p:sp>
        <p:nvSpPr>
          <p:cNvPr id="9" name="Textplatzhalter 8"/>
          <p:cNvSpPr>
            <a:spLocks noGrp="1"/>
          </p:cNvSpPr>
          <p:nvPr>
            <p:ph type="body" sz="quarter" idx="18"/>
          </p:nvPr>
        </p:nvSpPr>
        <p:spPr>
          <a:xfrm>
            <a:off x="446856" y="5059381"/>
            <a:ext cx="8229600" cy="503957"/>
          </a:xfrm>
        </p:spPr>
        <p:txBody>
          <a:bodyPr/>
          <a:lstStyle/>
          <a:p>
            <a:r>
              <a:rPr lang="de-DE" dirty="0"/>
              <a:t>Checkliste</a:t>
            </a:r>
          </a:p>
        </p:txBody>
      </p:sp>
      <p:sp>
        <p:nvSpPr>
          <p:cNvPr id="11" name="Textplatzhalter 10"/>
          <p:cNvSpPr>
            <a:spLocks noGrp="1"/>
          </p:cNvSpPr>
          <p:nvPr>
            <p:ph type="body" sz="quarter" idx="21"/>
          </p:nvPr>
        </p:nvSpPr>
        <p:spPr/>
        <p:txBody>
          <a:bodyPr>
            <a:normAutofit lnSpcReduction="10000"/>
          </a:bodyPr>
          <a:lstStyle/>
          <a:p>
            <a:r>
              <a:rPr lang="de-DE" dirty="0"/>
              <a:t>Café</a:t>
            </a:r>
          </a:p>
        </p:txBody>
      </p:sp>
      <p:sp>
        <p:nvSpPr>
          <p:cNvPr id="12" name="Textplatzhalter 11"/>
          <p:cNvSpPr>
            <a:spLocks noGrp="1"/>
          </p:cNvSpPr>
          <p:nvPr>
            <p:ph type="body" sz="quarter" idx="20"/>
          </p:nvPr>
        </p:nvSpPr>
        <p:spPr/>
        <p:txBody>
          <a:bodyPr/>
          <a:lstStyle/>
          <a:p>
            <a:r>
              <a:rPr lang="de-DE" dirty="0"/>
              <a:t>Küche &amp; Ernährung</a:t>
            </a:r>
          </a:p>
        </p:txBody>
      </p:sp>
      <p:sp>
        <p:nvSpPr>
          <p:cNvPr id="13" name="Rechteck 12">
            <a:hlinkClick r:id="rId2" action="ppaction://hlinksldjump"/>
          </p:cNvPr>
          <p:cNvSpPr/>
          <p:nvPr/>
        </p:nvSpPr>
        <p:spPr>
          <a:xfrm>
            <a:off x="7020272" y="10837"/>
            <a:ext cx="2123728"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hteck 13">
            <a:hlinkClick r:id="rId3" action="ppaction://hlinksldjump"/>
          </p:cNvPr>
          <p:cNvSpPr/>
          <p:nvPr/>
        </p:nvSpPr>
        <p:spPr>
          <a:xfrm>
            <a:off x="422431" y="1484883"/>
            <a:ext cx="8229600" cy="5039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5" name="Rechteck 14">
            <a:hlinkClick r:id="rId4" action="ppaction://hlinksldjump"/>
          </p:cNvPr>
          <p:cNvSpPr/>
          <p:nvPr/>
        </p:nvSpPr>
        <p:spPr>
          <a:xfrm>
            <a:off x="467544" y="2867173"/>
            <a:ext cx="8229600" cy="5039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6" name="Rechteck 15">
            <a:hlinkClick r:id="rId5" action="ppaction://hlinksldjump"/>
          </p:cNvPr>
          <p:cNvSpPr/>
          <p:nvPr/>
        </p:nvSpPr>
        <p:spPr>
          <a:xfrm>
            <a:off x="457200" y="3600568"/>
            <a:ext cx="8229600" cy="5039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0" name="Textplatzhalter 9"/>
          <p:cNvSpPr>
            <a:spLocks noGrp="1"/>
          </p:cNvSpPr>
          <p:nvPr>
            <p:ph type="body" sz="quarter" idx="17"/>
          </p:nvPr>
        </p:nvSpPr>
        <p:spPr>
          <a:xfrm>
            <a:off x="446856" y="4327735"/>
            <a:ext cx="8229600" cy="503957"/>
          </a:xfrm>
        </p:spPr>
        <p:txBody>
          <a:bodyPr/>
          <a:lstStyle/>
          <a:p>
            <a:r>
              <a:rPr lang="de-DE" dirty="0"/>
              <a:t>Müll vermeiden &amp; recyceln</a:t>
            </a:r>
          </a:p>
        </p:txBody>
      </p:sp>
      <p:sp>
        <p:nvSpPr>
          <p:cNvPr id="19" name="Rechteck 18">
            <a:hlinkClick r:id="rId6" action="ppaction://hlinksldjump"/>
          </p:cNvPr>
          <p:cNvSpPr/>
          <p:nvPr/>
        </p:nvSpPr>
        <p:spPr>
          <a:xfrm>
            <a:off x="436512" y="4347842"/>
            <a:ext cx="8229600" cy="5039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0" name="Rechteck 19">
            <a:hlinkClick r:id="rId7" action="ppaction://hlinksldjump"/>
          </p:cNvPr>
          <p:cNvSpPr/>
          <p:nvPr/>
        </p:nvSpPr>
        <p:spPr>
          <a:xfrm>
            <a:off x="446856" y="5060689"/>
            <a:ext cx="8229600" cy="5039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8" name="Textplatzhalter 4">
            <a:extLst>
              <a:ext uri="{FF2B5EF4-FFF2-40B4-BE49-F238E27FC236}">
                <a16:creationId xmlns:a16="http://schemas.microsoft.com/office/drawing/2014/main" xmlns="" id="{55CF6A99-63E5-4093-96FC-569C212910BE}"/>
              </a:ext>
            </a:extLst>
          </p:cNvPr>
          <p:cNvSpPr txBox="1">
            <a:spLocks/>
          </p:cNvSpPr>
          <p:nvPr/>
        </p:nvSpPr>
        <p:spPr>
          <a:xfrm>
            <a:off x="457200" y="2177193"/>
            <a:ext cx="8229600" cy="503957"/>
          </a:xfrm>
          <a:prstGeom prst="rect">
            <a:avLst/>
          </a:prstGeom>
          <a:solidFill>
            <a:srgbClr val="79B51C"/>
          </a:solidFill>
        </p:spPr>
        <p:txBody>
          <a:bodyPr anchor="ctr"/>
          <a:lstStyle>
            <a:lvl1pPr marL="0" indent="0" algn="l" defTabSz="914400" rtl="0" eaLnBrk="1" latinLnBrk="0" hangingPunct="1">
              <a:spcBef>
                <a:spcPct val="20000"/>
              </a:spcBef>
              <a:buFont typeface="Arial" pitchFamily="34" charset="0"/>
              <a:buNone/>
              <a:defRPr sz="2800" b="0" kern="1200">
                <a:solidFill>
                  <a:schemeClr val="bg1"/>
                </a:solidFill>
                <a:latin typeface="+mn-lt"/>
                <a:ea typeface="+mn-ea"/>
                <a:cs typeface="+mn-cs"/>
              </a:defRPr>
            </a:lvl1pPr>
            <a:lvl2pPr marL="457200" indent="0" algn="l" defTabSz="914400" rtl="0" eaLnBrk="1" latinLnBrk="0" hangingPunct="1">
              <a:spcBef>
                <a:spcPct val="20000"/>
              </a:spcBef>
              <a:buFont typeface="Arial" pitchFamily="34" charset="0"/>
              <a:buNone/>
              <a:defRPr sz="2800" b="0"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2800" b="0"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2800" b="0"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2800" b="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de-DE" dirty="0"/>
              <a:t>Faire Lebensmittel</a:t>
            </a:r>
          </a:p>
        </p:txBody>
      </p:sp>
      <p:sp>
        <p:nvSpPr>
          <p:cNvPr id="21" name="Rechteck 20">
            <a:hlinkClick r:id="rId8" action="ppaction://hlinksldjump"/>
            <a:extLst>
              <a:ext uri="{FF2B5EF4-FFF2-40B4-BE49-F238E27FC236}">
                <a16:creationId xmlns:a16="http://schemas.microsoft.com/office/drawing/2014/main" xmlns="" id="{21F2D994-5257-4F73-B785-7853C725D843}"/>
              </a:ext>
            </a:extLst>
          </p:cNvPr>
          <p:cNvSpPr/>
          <p:nvPr/>
        </p:nvSpPr>
        <p:spPr>
          <a:xfrm>
            <a:off x="459450" y="2177383"/>
            <a:ext cx="8229600" cy="5039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22" name="Grafik 21">
            <a:hlinkClick r:id="rId2" action="ppaction://hlinksldjump"/>
            <a:extLst>
              <a:ext uri="{FF2B5EF4-FFF2-40B4-BE49-F238E27FC236}">
                <a16:creationId xmlns:a16="http://schemas.microsoft.com/office/drawing/2014/main" xmlns="" id="{AD84E9AC-EF4E-4D67-8A3E-62ACE3C5D6E8}"/>
              </a:ext>
            </a:extLst>
          </p:cNvPr>
          <p:cNvPicPr>
            <a:picLocks noChangeAspect="1"/>
          </p:cNvPicPr>
          <p:nvPr/>
        </p:nvPicPr>
        <p:blipFill rotWithShape="1">
          <a:blip r:embed="rId9" cstate="print">
            <a:clrChange>
              <a:clrFrom>
                <a:srgbClr val="F0F0F0"/>
              </a:clrFrom>
              <a:clrTo>
                <a:srgbClr val="F0F0F0">
                  <a:alpha val="0"/>
                </a:srgbClr>
              </a:clrTo>
            </a:clrChange>
            <a:extLst>
              <a:ext uri="{28A0092B-C50C-407E-A947-70E740481C1C}">
                <a14:useLocalDpi xmlns:a14="http://schemas.microsoft.com/office/drawing/2010/main" val="0"/>
              </a:ext>
            </a:extLst>
          </a:blip>
          <a:srcRect l="22700" t="24800" r="23195" b="24800"/>
          <a:stretch/>
        </p:blipFill>
        <p:spPr>
          <a:xfrm>
            <a:off x="7020272" y="6169527"/>
            <a:ext cx="669600" cy="623741"/>
          </a:xfrm>
          <a:prstGeom prst="rect">
            <a:avLst/>
          </a:prstGeom>
        </p:spPr>
      </p:pic>
    </p:spTree>
    <p:extLst>
      <p:ext uri="{BB962C8B-B14F-4D97-AF65-F5344CB8AC3E}">
        <p14:creationId xmlns:p14="http://schemas.microsoft.com/office/powerpoint/2010/main" val="4046018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Rechteck 2">
            <a:hlinkHover r:id="rId2" action="ppaction://hlinksldjump"/>
            <a:extLst>
              <a:ext uri="{FF2B5EF4-FFF2-40B4-BE49-F238E27FC236}">
                <a16:creationId xmlns:a16="http://schemas.microsoft.com/office/drawing/2014/main" xmlns="" id="{A660CDAF-8FE2-47BF-A6DF-8D7817583839}"/>
              </a:ext>
            </a:extLst>
          </p:cNvPr>
          <p:cNvSpPr/>
          <p:nvPr/>
        </p:nvSpPr>
        <p:spPr>
          <a:xfrm>
            <a:off x="179512" y="1196752"/>
            <a:ext cx="8964488" cy="5661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Textplatzhalter 7"/>
          <p:cNvSpPr>
            <a:spLocks noGrp="1"/>
          </p:cNvSpPr>
          <p:nvPr>
            <p:ph type="body" sz="quarter" idx="14"/>
          </p:nvPr>
        </p:nvSpPr>
        <p:spPr/>
        <p:txBody>
          <a:bodyPr>
            <a:normAutofit lnSpcReduction="10000"/>
          </a:bodyPr>
          <a:lstStyle/>
          <a:p>
            <a:r>
              <a:rPr lang="de-DE" dirty="0"/>
              <a:t>Die drei Bereiche der Nachhaltigkeit</a:t>
            </a:r>
          </a:p>
        </p:txBody>
      </p:sp>
      <p:sp>
        <p:nvSpPr>
          <p:cNvPr id="19" name="Textplatzhalter 18"/>
          <p:cNvSpPr>
            <a:spLocks noGrp="1"/>
          </p:cNvSpPr>
          <p:nvPr>
            <p:ph type="body" sz="quarter" idx="20"/>
          </p:nvPr>
        </p:nvSpPr>
        <p:spPr/>
        <p:txBody>
          <a:bodyPr/>
          <a:lstStyle/>
          <a:p>
            <a:r>
              <a:rPr lang="de-DE" dirty="0"/>
              <a:t>Green Events</a:t>
            </a:r>
          </a:p>
        </p:txBody>
      </p:sp>
      <p:pic>
        <p:nvPicPr>
          <p:cNvPr id="11" name="Grafik 10"/>
          <p:cNvPicPr>
            <a:picLocks noChangeAspect="1"/>
          </p:cNvPicPr>
          <p:nvPr/>
        </p:nvPicPr>
        <p:blipFill rotWithShape="1">
          <a:blip r:embed="rId3" cstate="print">
            <a:extLst>
              <a:ext uri="{28A0092B-C50C-407E-A947-70E740481C1C}">
                <a14:useLocalDpi xmlns:a14="http://schemas.microsoft.com/office/drawing/2010/main" val="0"/>
              </a:ext>
            </a:extLst>
          </a:blip>
          <a:srcRect b="42340"/>
          <a:stretch/>
        </p:blipFill>
        <p:spPr>
          <a:xfrm>
            <a:off x="4545484" y="3357563"/>
            <a:ext cx="4824536" cy="1412218"/>
          </a:xfrm>
          <a:prstGeom prst="rect">
            <a:avLst/>
          </a:prstGeom>
        </p:spPr>
      </p:pic>
      <p:sp>
        <p:nvSpPr>
          <p:cNvPr id="2" name="Rechteck 1">
            <a:extLst>
              <a:ext uri="{FF2B5EF4-FFF2-40B4-BE49-F238E27FC236}">
                <a16:creationId xmlns:a16="http://schemas.microsoft.com/office/drawing/2014/main" xmlns="" id="{712B5A9D-13BB-4812-8F09-C645928C5B0D}"/>
              </a:ext>
            </a:extLst>
          </p:cNvPr>
          <p:cNvSpPr/>
          <p:nvPr/>
        </p:nvSpPr>
        <p:spPr>
          <a:xfrm>
            <a:off x="530615" y="1941210"/>
            <a:ext cx="8280722" cy="1200329"/>
          </a:xfrm>
          <a:prstGeom prst="rect">
            <a:avLst/>
          </a:prstGeom>
        </p:spPr>
        <p:txBody>
          <a:bodyPr wrap="square">
            <a:spAutoFit/>
          </a:bodyPr>
          <a:lstStyle/>
          <a:p>
            <a:r>
              <a:rPr lang="de-DE" b="1" dirty="0">
                <a:solidFill>
                  <a:srgbClr val="3A863C"/>
                </a:solidFill>
              </a:rPr>
              <a:t>Ökologie: </a:t>
            </a:r>
            <a:r>
              <a:rPr lang="de-DE" dirty="0"/>
              <a:t>Ökologische Ziele umfassen die Schonung von natürlichen Ressourcen und einen möglichst kleinen Fußabdruck. Dies erreichen wir indem wir möglichst wenig Material verbrauchen, wenig Abfall produzieren oder umweltfreundliche Produkte verwenden. </a:t>
            </a:r>
          </a:p>
        </p:txBody>
      </p:sp>
      <p:sp>
        <p:nvSpPr>
          <p:cNvPr id="17" name="Textfeld 16">
            <a:extLst>
              <a:ext uri="{FF2B5EF4-FFF2-40B4-BE49-F238E27FC236}">
                <a16:creationId xmlns:a16="http://schemas.microsoft.com/office/drawing/2014/main" xmlns="" id="{80D8B763-3C65-417C-98CB-3A6EB1C5A8C3}"/>
              </a:ext>
            </a:extLst>
          </p:cNvPr>
          <p:cNvSpPr txBox="1"/>
          <p:nvPr/>
        </p:nvSpPr>
        <p:spPr>
          <a:xfrm>
            <a:off x="6705724" y="4670924"/>
            <a:ext cx="1368152" cy="430887"/>
          </a:xfrm>
          <a:prstGeom prst="rect">
            <a:avLst/>
          </a:prstGeom>
          <a:noFill/>
        </p:spPr>
        <p:txBody>
          <a:bodyPr wrap="square" rtlCol="0">
            <a:spAutoFit/>
          </a:bodyPr>
          <a:lstStyle/>
          <a:p>
            <a:r>
              <a:rPr lang="de-DE" sz="2200" b="1" dirty="0">
                <a:solidFill>
                  <a:srgbClr val="3A863C"/>
                </a:solidFill>
              </a:rPr>
              <a:t>Ökologie</a:t>
            </a:r>
          </a:p>
        </p:txBody>
      </p:sp>
    </p:spTree>
    <p:extLst>
      <p:ext uri="{BB962C8B-B14F-4D97-AF65-F5344CB8AC3E}">
        <p14:creationId xmlns:p14="http://schemas.microsoft.com/office/powerpoint/2010/main" val="30753755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285750" indent="-285750">
              <a:spcAft>
                <a:spcPts val="600"/>
              </a:spcAft>
              <a:buFontTx/>
              <a:buChar char="-"/>
            </a:pPr>
            <a:r>
              <a:rPr lang="de-DE" sz="1800" dirty="0"/>
              <a:t>Beim Einkaufen ist die Herkunft der Produkte wichtig. Hier könnt ihr darauf achten, möglichst regionale Produkte zu kaufen um die Transportwege zu verringern. </a:t>
            </a:r>
          </a:p>
          <a:p>
            <a:pPr marL="285750" indent="-285750">
              <a:spcAft>
                <a:spcPts val="600"/>
              </a:spcAft>
              <a:buFontTx/>
              <a:buChar char="-"/>
            </a:pPr>
            <a:r>
              <a:rPr lang="de-DE" sz="1800" dirty="0"/>
              <a:t>Um CO</a:t>
            </a:r>
            <a:r>
              <a:rPr lang="de-DE" sz="1800" baseline="-25000" dirty="0"/>
              <a:t>2</a:t>
            </a:r>
            <a:r>
              <a:rPr lang="de-DE" sz="1800" dirty="0"/>
              <a:t> Emissionen zu vermeiden, könnt ihr zugleich auf Saisonware achten. Hier hilft euch der sogenannte </a:t>
            </a:r>
            <a:r>
              <a:rPr lang="de-DE" sz="1800" dirty="0">
                <a:hlinkClick r:id="rId2"/>
              </a:rPr>
              <a:t>Saisonkalender</a:t>
            </a:r>
            <a:r>
              <a:rPr lang="de-DE" sz="1800" dirty="0"/>
              <a:t>, genauso wie </a:t>
            </a:r>
            <a:r>
              <a:rPr lang="de-DE" sz="1800" dirty="0">
                <a:hlinkClick r:id="rId3"/>
              </a:rPr>
              <a:t>diese Webseite</a:t>
            </a:r>
            <a:r>
              <a:rPr lang="de-DE" sz="1800" dirty="0"/>
              <a:t>, auf der es in jedem Monat passende Rezepte für große Gruppen gibt. </a:t>
            </a:r>
          </a:p>
          <a:p>
            <a:pPr marL="285750" indent="-285750">
              <a:spcAft>
                <a:spcPts val="600"/>
              </a:spcAft>
              <a:buFontTx/>
              <a:buChar char="-"/>
            </a:pPr>
            <a:r>
              <a:rPr lang="de-DE" sz="1800" dirty="0"/>
              <a:t>Generell gilt: Bioprodukte sind besser für die Umwelt. Die Produkte aus kontrolliert biologischen Anbau werden umweltschonender hergestellt. Detailiertes Hintergrundwissen findet ihr u.a. auf den Seiten des </a:t>
            </a:r>
            <a:r>
              <a:rPr lang="de-DE" sz="1800" dirty="0">
                <a:hlinkClick r:id="rId4"/>
              </a:rPr>
              <a:t>Bundesministerium für Ernährung und Landwirtschaft</a:t>
            </a:r>
            <a:r>
              <a:rPr lang="de-DE" sz="1800" dirty="0"/>
              <a:t>. </a:t>
            </a:r>
          </a:p>
          <a:p>
            <a:pPr marL="285750" indent="-285750">
              <a:spcAft>
                <a:spcPts val="600"/>
              </a:spcAft>
              <a:buFontTx/>
              <a:buChar char="-"/>
            </a:pPr>
            <a:r>
              <a:rPr lang="de-DE" sz="1800" dirty="0"/>
              <a:t>Die Seite </a:t>
            </a:r>
            <a:r>
              <a:rPr lang="de-DE" sz="1800" dirty="0">
                <a:hlinkClick r:id="rId5"/>
              </a:rPr>
              <a:t>Kritischer Konsum</a:t>
            </a:r>
            <a:r>
              <a:rPr lang="de-DE" sz="1800" dirty="0"/>
              <a:t> bietet euch darüber hinaus einen Übersicht über die vielen Bio-Siegel die in Deutschland im Umlauf sind. </a:t>
            </a:r>
            <a:endParaRPr lang="de-DE" sz="1800" dirty="0">
              <a:solidFill>
                <a:srgbClr val="FF0000"/>
              </a:solidFill>
            </a:endParaRPr>
          </a:p>
        </p:txBody>
      </p:sp>
      <p:sp>
        <p:nvSpPr>
          <p:cNvPr id="3" name="Datumsplatzhalter 2"/>
          <p:cNvSpPr>
            <a:spLocks noGrp="1"/>
          </p:cNvSpPr>
          <p:nvPr>
            <p:ph type="dt" sz="half" idx="10"/>
          </p:nvPr>
        </p:nvSpPr>
        <p:spPr/>
        <p:txBody>
          <a:bodyPr/>
          <a:lstStyle/>
          <a:p>
            <a:fld id="{63201B54-D18D-475D-A8B0-36929688237B}" type="datetime1">
              <a:rPr lang="de-DE" smtClean="0"/>
              <a:pPr/>
              <a:t>22.02.2018</a:t>
            </a:fld>
            <a:endParaRPr lang="de-DE" dirty="0"/>
          </a:p>
        </p:txBody>
      </p:sp>
      <p:sp>
        <p:nvSpPr>
          <p:cNvPr id="5" name="Foliennummernplatzhalter 4"/>
          <p:cNvSpPr>
            <a:spLocks noGrp="1"/>
          </p:cNvSpPr>
          <p:nvPr>
            <p:ph type="sldNum" sz="quarter" idx="12"/>
          </p:nvPr>
        </p:nvSpPr>
        <p:spPr/>
        <p:txBody>
          <a:bodyPr/>
          <a:lstStyle/>
          <a:p>
            <a:fld id="{6C6AE60A-B69C-4790-82F7-3882EDF23186}" type="slidenum">
              <a:rPr lang="de-DE" smtClean="0"/>
              <a:pPr/>
              <a:t>40</a:t>
            </a:fld>
            <a:endParaRPr lang="de-DE" dirty="0"/>
          </a:p>
        </p:txBody>
      </p:sp>
      <p:sp>
        <p:nvSpPr>
          <p:cNvPr id="6" name="Inhaltsplatzhalter 5"/>
          <p:cNvSpPr>
            <a:spLocks noGrp="1"/>
          </p:cNvSpPr>
          <p:nvPr>
            <p:ph idx="16"/>
          </p:nvPr>
        </p:nvSpPr>
        <p:spPr/>
        <p:txBody>
          <a:bodyPr/>
          <a:lstStyle/>
          <a:p>
            <a:r>
              <a:rPr lang="de-DE" dirty="0"/>
              <a:t>Bio-Lebensmittel</a:t>
            </a:r>
          </a:p>
        </p:txBody>
      </p:sp>
      <p:sp>
        <p:nvSpPr>
          <p:cNvPr id="7" name="Textplatzhalter 6"/>
          <p:cNvSpPr>
            <a:spLocks noGrp="1"/>
          </p:cNvSpPr>
          <p:nvPr>
            <p:ph type="body" sz="quarter" idx="14"/>
          </p:nvPr>
        </p:nvSpPr>
        <p:spPr/>
        <p:txBody>
          <a:bodyPr>
            <a:normAutofit lnSpcReduction="10000"/>
          </a:bodyPr>
          <a:lstStyle/>
          <a:p>
            <a:r>
              <a:rPr lang="de-DE" dirty="0"/>
              <a:t>Café</a:t>
            </a:r>
          </a:p>
        </p:txBody>
      </p:sp>
      <p:sp>
        <p:nvSpPr>
          <p:cNvPr id="8" name="Textplatzhalter 7"/>
          <p:cNvSpPr>
            <a:spLocks noGrp="1"/>
          </p:cNvSpPr>
          <p:nvPr>
            <p:ph type="body" sz="quarter" idx="20"/>
          </p:nvPr>
        </p:nvSpPr>
        <p:spPr/>
        <p:txBody>
          <a:bodyPr/>
          <a:lstStyle/>
          <a:p>
            <a:r>
              <a:rPr lang="de-DE" dirty="0"/>
              <a:t>Küche &amp; Ernährung</a:t>
            </a:r>
          </a:p>
        </p:txBody>
      </p:sp>
      <p:sp>
        <p:nvSpPr>
          <p:cNvPr id="4" name="Fußzeilenplatzhalter 3"/>
          <p:cNvSpPr>
            <a:spLocks noGrp="1"/>
          </p:cNvSpPr>
          <p:nvPr>
            <p:ph type="ftr" sz="quarter" idx="3"/>
          </p:nvPr>
        </p:nvSpPr>
        <p:spPr/>
        <p:txBody>
          <a:bodyPr/>
          <a:lstStyle/>
          <a:p>
            <a:r>
              <a:rPr lang="de-DE" dirty="0"/>
              <a:t>Green Events – nachhaltige Veranstaltungen in der DPSG</a:t>
            </a:r>
          </a:p>
        </p:txBody>
      </p:sp>
      <p:sp>
        <p:nvSpPr>
          <p:cNvPr id="10" name="Rechteck 9">
            <a:hlinkClick r:id="rId6" action="ppaction://hlinksldjump"/>
          </p:cNvPr>
          <p:cNvSpPr/>
          <p:nvPr/>
        </p:nvSpPr>
        <p:spPr>
          <a:xfrm>
            <a:off x="7020272" y="10837"/>
            <a:ext cx="2123728"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1" name="Rechteck 10">
            <a:hlinkClick r:id="rId7" action="ppaction://hlinksldjump"/>
          </p:cNvPr>
          <p:cNvSpPr/>
          <p:nvPr/>
        </p:nvSpPr>
        <p:spPr>
          <a:xfrm>
            <a:off x="35496" y="44624"/>
            <a:ext cx="4104456"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Grafik 11">
            <a:hlinkClick r:id="rId7" action="ppaction://hlinksldjump"/>
            <a:extLst>
              <a:ext uri="{FF2B5EF4-FFF2-40B4-BE49-F238E27FC236}">
                <a16:creationId xmlns:a16="http://schemas.microsoft.com/office/drawing/2014/main" xmlns="" id="{EC2CBB86-5B03-4379-9C7C-AAF89CADA87A}"/>
              </a:ext>
            </a:extLst>
          </p:cNvPr>
          <p:cNvPicPr>
            <a:picLocks noChangeAspect="1"/>
          </p:cNvPicPr>
          <p:nvPr/>
        </p:nvPicPr>
        <p:blipFill rotWithShape="1">
          <a:blip r:embed="rId8" cstate="print">
            <a:clrChange>
              <a:clrFrom>
                <a:srgbClr val="F0F0F0"/>
              </a:clrFrom>
              <a:clrTo>
                <a:srgbClr val="F0F0F0">
                  <a:alpha val="0"/>
                </a:srgbClr>
              </a:clrTo>
            </a:clrChange>
            <a:extLst>
              <a:ext uri="{28A0092B-C50C-407E-A947-70E740481C1C}">
                <a14:useLocalDpi xmlns:a14="http://schemas.microsoft.com/office/drawing/2010/main" val="0"/>
              </a:ext>
            </a:extLst>
          </a:blip>
          <a:srcRect l="22700" t="24800" r="23195" b="24800"/>
          <a:stretch/>
        </p:blipFill>
        <p:spPr>
          <a:xfrm>
            <a:off x="7020272" y="6169527"/>
            <a:ext cx="669600" cy="623741"/>
          </a:xfrm>
          <a:prstGeom prst="rect">
            <a:avLst/>
          </a:prstGeom>
        </p:spPr>
      </p:pic>
    </p:spTree>
    <p:extLst>
      <p:ext uri="{BB962C8B-B14F-4D97-AF65-F5344CB8AC3E}">
        <p14:creationId xmlns:p14="http://schemas.microsoft.com/office/powerpoint/2010/main" val="37473243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285750" indent="-285750">
              <a:spcAft>
                <a:spcPts val="600"/>
              </a:spcAft>
              <a:buFontTx/>
              <a:buChar char="-"/>
            </a:pPr>
            <a:r>
              <a:rPr lang="de-DE" sz="1800" dirty="0"/>
              <a:t>Grundlage einer Lagerküche sollten auch immer faire Produkte sein. Der </a:t>
            </a:r>
            <a:r>
              <a:rPr lang="de-DE" sz="1800" dirty="0">
                <a:hlinkClick r:id="rId2"/>
              </a:rPr>
              <a:t>faire Handel</a:t>
            </a:r>
            <a:r>
              <a:rPr lang="de-DE" sz="1800" dirty="0"/>
              <a:t> garantiert, dass Bauern aus Anbauregionen gerecht entlohnt werden, finanzielle Unterstützung erhalten, Kinderarbeit entgegen gewirkt wird, und vieles mehr. Klassische Beispiele sind in diesem Zusammenhang faire Schokolade, fairer Schokoaufstrich, fair-gehandelter Tee, fair-gehandelter Zucker. </a:t>
            </a:r>
          </a:p>
          <a:p>
            <a:pPr marL="285750" indent="-285750">
              <a:spcAft>
                <a:spcPts val="600"/>
              </a:spcAft>
              <a:buFontTx/>
              <a:buChar char="-"/>
            </a:pPr>
            <a:r>
              <a:rPr lang="de-DE" sz="1800" dirty="0"/>
              <a:t>Der Leitfaden </a:t>
            </a:r>
            <a:r>
              <a:rPr lang="de-DE" sz="1800" dirty="0">
                <a:hlinkClick r:id="rId3"/>
              </a:rPr>
              <a:t>„Kritischer Konsum“</a:t>
            </a:r>
            <a:r>
              <a:rPr lang="de-DE" sz="1800" dirty="0"/>
              <a:t> vom Bundesarbeitskreis Internationale Gerechtigkeit beantwortet euch viele Fragen rund um eine umweltschonende und gerechte Lagerküche. Die Infos helfen euch dabei, die Auswirkungen und Wichtigkeit von den genannten Stichpunkten (regional, saisonal, </a:t>
            </a:r>
            <a:r>
              <a:rPr lang="de-DE" sz="1800" dirty="0" err="1"/>
              <a:t>bio</a:t>
            </a:r>
            <a:r>
              <a:rPr lang="de-DE" sz="1800" dirty="0"/>
              <a:t> und fair) zu verstehen. </a:t>
            </a:r>
          </a:p>
          <a:p>
            <a:pPr marL="0" indent="0">
              <a:buNone/>
            </a:pPr>
            <a:endParaRPr lang="de-DE" sz="1800" dirty="0"/>
          </a:p>
        </p:txBody>
      </p:sp>
      <p:sp>
        <p:nvSpPr>
          <p:cNvPr id="3" name="Datumsplatzhalter 2"/>
          <p:cNvSpPr>
            <a:spLocks noGrp="1"/>
          </p:cNvSpPr>
          <p:nvPr>
            <p:ph type="dt" sz="half" idx="10"/>
          </p:nvPr>
        </p:nvSpPr>
        <p:spPr/>
        <p:txBody>
          <a:bodyPr/>
          <a:lstStyle/>
          <a:p>
            <a:fld id="{9A1F7359-84C7-42C5-9432-60CCBFD88148}" type="datetime1">
              <a:rPr lang="de-DE" smtClean="0"/>
              <a:pPr/>
              <a:t>22.02.2018</a:t>
            </a:fld>
            <a:endParaRPr lang="de-DE" dirty="0"/>
          </a:p>
        </p:txBody>
      </p:sp>
      <p:sp>
        <p:nvSpPr>
          <p:cNvPr id="5" name="Foliennummernplatzhalter 4"/>
          <p:cNvSpPr>
            <a:spLocks noGrp="1"/>
          </p:cNvSpPr>
          <p:nvPr>
            <p:ph type="sldNum" sz="quarter" idx="12"/>
          </p:nvPr>
        </p:nvSpPr>
        <p:spPr/>
        <p:txBody>
          <a:bodyPr/>
          <a:lstStyle/>
          <a:p>
            <a:fld id="{6C6AE60A-B69C-4790-82F7-3882EDF23186}" type="slidenum">
              <a:rPr lang="de-DE" smtClean="0"/>
              <a:pPr/>
              <a:t>41</a:t>
            </a:fld>
            <a:endParaRPr lang="de-DE" dirty="0"/>
          </a:p>
        </p:txBody>
      </p:sp>
      <p:sp>
        <p:nvSpPr>
          <p:cNvPr id="6" name="Inhaltsplatzhalter 5"/>
          <p:cNvSpPr>
            <a:spLocks noGrp="1"/>
          </p:cNvSpPr>
          <p:nvPr>
            <p:ph idx="16"/>
          </p:nvPr>
        </p:nvSpPr>
        <p:spPr/>
        <p:txBody>
          <a:bodyPr/>
          <a:lstStyle/>
          <a:p>
            <a:r>
              <a:rPr lang="de-DE" dirty="0"/>
              <a:t>Faire Lebensmittel</a:t>
            </a:r>
          </a:p>
        </p:txBody>
      </p:sp>
      <p:sp>
        <p:nvSpPr>
          <p:cNvPr id="7" name="Textplatzhalter 6"/>
          <p:cNvSpPr>
            <a:spLocks noGrp="1"/>
          </p:cNvSpPr>
          <p:nvPr>
            <p:ph type="body" sz="quarter" idx="14"/>
          </p:nvPr>
        </p:nvSpPr>
        <p:spPr/>
        <p:txBody>
          <a:bodyPr>
            <a:normAutofit lnSpcReduction="10000"/>
          </a:bodyPr>
          <a:lstStyle/>
          <a:p>
            <a:r>
              <a:rPr lang="de-DE" dirty="0"/>
              <a:t>Café</a:t>
            </a:r>
          </a:p>
        </p:txBody>
      </p:sp>
      <p:sp>
        <p:nvSpPr>
          <p:cNvPr id="8" name="Textplatzhalter 7"/>
          <p:cNvSpPr>
            <a:spLocks noGrp="1"/>
          </p:cNvSpPr>
          <p:nvPr>
            <p:ph type="body" sz="quarter" idx="20"/>
          </p:nvPr>
        </p:nvSpPr>
        <p:spPr/>
        <p:txBody>
          <a:bodyPr/>
          <a:lstStyle/>
          <a:p>
            <a:r>
              <a:rPr lang="de-DE" dirty="0"/>
              <a:t>Küche &amp; Ernährung</a:t>
            </a:r>
          </a:p>
        </p:txBody>
      </p:sp>
      <p:sp>
        <p:nvSpPr>
          <p:cNvPr id="4" name="Fußzeilenplatzhalter 3"/>
          <p:cNvSpPr>
            <a:spLocks noGrp="1"/>
          </p:cNvSpPr>
          <p:nvPr>
            <p:ph type="ftr" sz="quarter" idx="3"/>
          </p:nvPr>
        </p:nvSpPr>
        <p:spPr/>
        <p:txBody>
          <a:bodyPr/>
          <a:lstStyle/>
          <a:p>
            <a:r>
              <a:rPr lang="de-DE" dirty="0"/>
              <a:t>Green Events – nachhaltige Veranstaltungen in der DPSG</a:t>
            </a:r>
          </a:p>
        </p:txBody>
      </p:sp>
      <p:sp>
        <p:nvSpPr>
          <p:cNvPr id="10" name="Rechteck 9">
            <a:hlinkClick r:id="rId4" action="ppaction://hlinksldjump"/>
          </p:cNvPr>
          <p:cNvSpPr/>
          <p:nvPr/>
        </p:nvSpPr>
        <p:spPr>
          <a:xfrm>
            <a:off x="7020272" y="10837"/>
            <a:ext cx="2123728"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1" name="Rechteck 10">
            <a:hlinkClick r:id="rId5" action="ppaction://hlinksldjump"/>
          </p:cNvPr>
          <p:cNvSpPr/>
          <p:nvPr/>
        </p:nvSpPr>
        <p:spPr>
          <a:xfrm>
            <a:off x="35496" y="44624"/>
            <a:ext cx="4104456"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Grafik 11">
            <a:hlinkClick r:id="rId5" action="ppaction://hlinksldjump"/>
            <a:extLst>
              <a:ext uri="{FF2B5EF4-FFF2-40B4-BE49-F238E27FC236}">
                <a16:creationId xmlns:a16="http://schemas.microsoft.com/office/drawing/2014/main" xmlns="" id="{94C2C5AA-CE02-4DB7-8E21-9C00CE668278}"/>
              </a:ext>
            </a:extLst>
          </p:cNvPr>
          <p:cNvPicPr>
            <a:picLocks noChangeAspect="1"/>
          </p:cNvPicPr>
          <p:nvPr/>
        </p:nvPicPr>
        <p:blipFill rotWithShape="1">
          <a:blip r:embed="rId6" cstate="print">
            <a:clrChange>
              <a:clrFrom>
                <a:srgbClr val="F0F0F0"/>
              </a:clrFrom>
              <a:clrTo>
                <a:srgbClr val="F0F0F0">
                  <a:alpha val="0"/>
                </a:srgbClr>
              </a:clrTo>
            </a:clrChange>
            <a:extLst>
              <a:ext uri="{28A0092B-C50C-407E-A947-70E740481C1C}">
                <a14:useLocalDpi xmlns:a14="http://schemas.microsoft.com/office/drawing/2010/main" val="0"/>
              </a:ext>
            </a:extLst>
          </a:blip>
          <a:srcRect l="22700" t="24800" r="23195" b="24800"/>
          <a:stretch/>
        </p:blipFill>
        <p:spPr>
          <a:xfrm>
            <a:off x="7020272" y="6169527"/>
            <a:ext cx="669600" cy="623741"/>
          </a:xfrm>
          <a:prstGeom prst="rect">
            <a:avLst/>
          </a:prstGeom>
        </p:spPr>
      </p:pic>
    </p:spTree>
    <p:extLst>
      <p:ext uri="{BB962C8B-B14F-4D97-AF65-F5344CB8AC3E}">
        <p14:creationId xmlns:p14="http://schemas.microsoft.com/office/powerpoint/2010/main" val="17997412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285750" indent="-285750">
              <a:spcAft>
                <a:spcPts val="600"/>
              </a:spcAft>
              <a:buFontTx/>
              <a:buChar char="-"/>
            </a:pPr>
            <a:r>
              <a:rPr lang="de-DE" sz="1800" dirty="0"/>
              <a:t>Der Vorteil von Selbstversorger-Häusern ist es, dass ihr selbst die Beschaffung und das Essen steuern könnt. So habt ihr die Möglichkeit vegetarisch zu kochen, auf regionale und saisonale Bio-Ware und ein generell umweltfreundliches Kochen zu achten. </a:t>
            </a:r>
          </a:p>
          <a:p>
            <a:pPr marL="285750" indent="-285750">
              <a:spcAft>
                <a:spcPts val="600"/>
              </a:spcAft>
              <a:buFontTx/>
              <a:buChar char="-"/>
            </a:pPr>
            <a:r>
              <a:rPr lang="de-DE" sz="1800" dirty="0"/>
              <a:t>Um Biolebensmittel einkaufen zu können, benötigt man erfahrungsgemäß ein Budget von 6-8 € pro Person pro Tag. Ist dieses Budget nicht vorhanden, könnt ihr einzelne Lebensmittel heraussuchen, die ihr bevorzugt in Bio-Qualität und fair kauft. Zudem könnt ihr beim teuren Biofleisch sparen, indem ihr die Fleischgerichte reduziert. Genauso könnt ihr überlegen, welche Lebensmittel tatsächlich notwendig sind (bspw. Äpfel anstatt Bananen).</a:t>
            </a:r>
          </a:p>
          <a:p>
            <a:pPr marL="285750" indent="-285750">
              <a:spcAft>
                <a:spcPts val="600"/>
              </a:spcAft>
              <a:buFontTx/>
              <a:buChar char="-"/>
            </a:pPr>
            <a:r>
              <a:rPr lang="de-DE" sz="1800" dirty="0"/>
              <a:t>Bioläden bieten für Großkunden oft Rabatte an und in der Regel auch einen Lieferservice. Alternativ könnt ihr auch den nahegelegenen Bauernhof anfragen, damit zumindest die Regionalität gewährleistet ist. </a:t>
            </a:r>
          </a:p>
          <a:p>
            <a:pPr marL="0" indent="0">
              <a:spcAft>
                <a:spcPts val="600"/>
              </a:spcAft>
              <a:buNone/>
            </a:pPr>
            <a:endParaRPr lang="de-DE" sz="1800" dirty="0"/>
          </a:p>
        </p:txBody>
      </p:sp>
      <p:sp>
        <p:nvSpPr>
          <p:cNvPr id="3" name="Datumsplatzhalter 2"/>
          <p:cNvSpPr>
            <a:spLocks noGrp="1"/>
          </p:cNvSpPr>
          <p:nvPr>
            <p:ph type="dt" sz="half" idx="10"/>
          </p:nvPr>
        </p:nvSpPr>
        <p:spPr/>
        <p:txBody>
          <a:bodyPr/>
          <a:lstStyle/>
          <a:p>
            <a:fld id="{382DFA58-6FCA-4F9A-854E-6C614509D443}" type="datetime1">
              <a:rPr lang="de-DE" smtClean="0"/>
              <a:pPr/>
              <a:t>22.02.2018</a:t>
            </a:fld>
            <a:endParaRPr lang="de-DE" dirty="0"/>
          </a:p>
        </p:txBody>
      </p:sp>
      <p:sp>
        <p:nvSpPr>
          <p:cNvPr id="5" name="Foliennummernplatzhalter 4"/>
          <p:cNvSpPr>
            <a:spLocks noGrp="1"/>
          </p:cNvSpPr>
          <p:nvPr>
            <p:ph type="sldNum" sz="quarter" idx="12"/>
          </p:nvPr>
        </p:nvSpPr>
        <p:spPr/>
        <p:txBody>
          <a:bodyPr/>
          <a:lstStyle/>
          <a:p>
            <a:fld id="{6C6AE60A-B69C-4790-82F7-3882EDF23186}" type="slidenum">
              <a:rPr lang="de-DE" smtClean="0"/>
              <a:pPr/>
              <a:t>42</a:t>
            </a:fld>
            <a:endParaRPr lang="de-DE" dirty="0"/>
          </a:p>
        </p:txBody>
      </p:sp>
      <p:sp>
        <p:nvSpPr>
          <p:cNvPr id="6" name="Inhaltsplatzhalter 5"/>
          <p:cNvSpPr>
            <a:spLocks noGrp="1"/>
          </p:cNvSpPr>
          <p:nvPr>
            <p:ph idx="16"/>
          </p:nvPr>
        </p:nvSpPr>
        <p:spPr/>
        <p:txBody>
          <a:bodyPr/>
          <a:lstStyle/>
          <a:p>
            <a:r>
              <a:rPr lang="de-DE" dirty="0"/>
              <a:t>Planung &amp; Kalkulation</a:t>
            </a:r>
          </a:p>
        </p:txBody>
      </p:sp>
      <p:sp>
        <p:nvSpPr>
          <p:cNvPr id="7" name="Textplatzhalter 6"/>
          <p:cNvSpPr>
            <a:spLocks noGrp="1"/>
          </p:cNvSpPr>
          <p:nvPr>
            <p:ph type="body" sz="quarter" idx="14"/>
          </p:nvPr>
        </p:nvSpPr>
        <p:spPr/>
        <p:txBody>
          <a:bodyPr>
            <a:normAutofit lnSpcReduction="10000"/>
          </a:bodyPr>
          <a:lstStyle/>
          <a:p>
            <a:r>
              <a:rPr lang="de-DE" dirty="0"/>
              <a:t>Café</a:t>
            </a:r>
          </a:p>
        </p:txBody>
      </p:sp>
      <p:sp>
        <p:nvSpPr>
          <p:cNvPr id="8" name="Textplatzhalter 7"/>
          <p:cNvSpPr>
            <a:spLocks noGrp="1"/>
          </p:cNvSpPr>
          <p:nvPr>
            <p:ph type="body" sz="quarter" idx="20"/>
          </p:nvPr>
        </p:nvSpPr>
        <p:spPr/>
        <p:txBody>
          <a:bodyPr/>
          <a:lstStyle/>
          <a:p>
            <a:r>
              <a:rPr lang="de-DE" dirty="0"/>
              <a:t>Küche &amp; Ernährung</a:t>
            </a:r>
          </a:p>
        </p:txBody>
      </p:sp>
      <p:sp>
        <p:nvSpPr>
          <p:cNvPr id="4" name="Fußzeilenplatzhalter 3"/>
          <p:cNvSpPr>
            <a:spLocks noGrp="1"/>
          </p:cNvSpPr>
          <p:nvPr>
            <p:ph type="ftr" sz="quarter" idx="3"/>
          </p:nvPr>
        </p:nvSpPr>
        <p:spPr/>
        <p:txBody>
          <a:bodyPr/>
          <a:lstStyle/>
          <a:p>
            <a:r>
              <a:rPr lang="de-DE" dirty="0"/>
              <a:t>Green Events – nachhaltige Veranstaltungen in der DPSG</a:t>
            </a:r>
          </a:p>
        </p:txBody>
      </p:sp>
      <p:sp>
        <p:nvSpPr>
          <p:cNvPr id="9" name="Rechteck 8">
            <a:hlinkClick r:id="rId2" action="ppaction://hlinksldjump"/>
          </p:cNvPr>
          <p:cNvSpPr/>
          <p:nvPr/>
        </p:nvSpPr>
        <p:spPr>
          <a:xfrm>
            <a:off x="7020272" y="10837"/>
            <a:ext cx="2123728"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0" name="Rechteck 9">
            <a:hlinkClick r:id="rId3" action="ppaction://hlinksldjump"/>
          </p:cNvPr>
          <p:cNvSpPr/>
          <p:nvPr/>
        </p:nvSpPr>
        <p:spPr>
          <a:xfrm>
            <a:off x="35496" y="44624"/>
            <a:ext cx="4104456"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1" name="Grafik 10">
            <a:hlinkClick r:id="rId3" action="ppaction://hlinksldjump"/>
            <a:extLst>
              <a:ext uri="{FF2B5EF4-FFF2-40B4-BE49-F238E27FC236}">
                <a16:creationId xmlns:a16="http://schemas.microsoft.com/office/drawing/2014/main" xmlns="" id="{B47F2BF3-A996-4864-A16E-24302399DD59}"/>
              </a:ext>
            </a:extLst>
          </p:cNvPr>
          <p:cNvPicPr>
            <a:picLocks noChangeAspect="1"/>
          </p:cNvPicPr>
          <p:nvPr/>
        </p:nvPicPr>
        <p:blipFill rotWithShape="1">
          <a:blip r:embed="rId4" cstate="print">
            <a:clrChange>
              <a:clrFrom>
                <a:srgbClr val="F0F0F0"/>
              </a:clrFrom>
              <a:clrTo>
                <a:srgbClr val="F0F0F0">
                  <a:alpha val="0"/>
                </a:srgbClr>
              </a:clrTo>
            </a:clrChange>
            <a:extLst>
              <a:ext uri="{28A0092B-C50C-407E-A947-70E740481C1C}">
                <a14:useLocalDpi xmlns:a14="http://schemas.microsoft.com/office/drawing/2010/main" val="0"/>
              </a:ext>
            </a:extLst>
          </a:blip>
          <a:srcRect l="22700" t="24800" r="23195" b="24800"/>
          <a:stretch/>
        </p:blipFill>
        <p:spPr>
          <a:xfrm>
            <a:off x="7020272" y="6169527"/>
            <a:ext cx="669600" cy="623741"/>
          </a:xfrm>
          <a:prstGeom prst="rect">
            <a:avLst/>
          </a:prstGeom>
        </p:spPr>
      </p:pic>
    </p:spTree>
    <p:extLst>
      <p:ext uri="{BB962C8B-B14F-4D97-AF65-F5344CB8AC3E}">
        <p14:creationId xmlns:p14="http://schemas.microsoft.com/office/powerpoint/2010/main" val="1753361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285750" lvl="0" indent="-285750">
              <a:spcAft>
                <a:spcPts val="600"/>
              </a:spcAft>
              <a:buFontTx/>
              <a:buChar char="-"/>
            </a:pPr>
            <a:r>
              <a:rPr lang="de-DE" sz="1800" dirty="0"/>
              <a:t>Durch eine gute Planung und Kalkulation könnt ihr Lebensmittelreste vermeiden. </a:t>
            </a:r>
          </a:p>
          <a:p>
            <a:pPr marL="285750" lvl="0" indent="-285750">
              <a:spcBef>
                <a:spcPts val="600"/>
              </a:spcBef>
              <a:spcAft>
                <a:spcPts val="600"/>
              </a:spcAft>
              <a:buFontTx/>
              <a:buChar char="-"/>
            </a:pPr>
            <a:r>
              <a:rPr lang="de-DE" sz="1800" dirty="0"/>
              <a:t>Die dennoch anfallenden Reste könnt ihr ebenfalls noch verwerten. Die Stadt Regensburg hat hierfür ein ausführliches </a:t>
            </a:r>
            <a:r>
              <a:rPr lang="de-DE" sz="1800" dirty="0">
                <a:hlinkClick r:id="rId2"/>
              </a:rPr>
              <a:t>Restekochbuch</a:t>
            </a:r>
            <a:r>
              <a:rPr lang="de-DE" sz="1800" dirty="0"/>
              <a:t> online gestellt. Die Homepage des </a:t>
            </a:r>
            <a:r>
              <a:rPr lang="de-DE" sz="1800" dirty="0">
                <a:hlinkClick r:id="rId3"/>
              </a:rPr>
              <a:t>Bundesministerium für Ernährung und Gesundheit</a:t>
            </a:r>
            <a:r>
              <a:rPr lang="de-DE" sz="1800" dirty="0"/>
              <a:t> bietet eine Plattform an, die viele Infos rund um Lebensmittelverschwendung und Rezeptideen bereithält. </a:t>
            </a:r>
          </a:p>
          <a:p>
            <a:pPr marL="285750" lvl="0" indent="-285750">
              <a:spcBef>
                <a:spcPts val="600"/>
              </a:spcBef>
              <a:buFontTx/>
              <a:buChar char="-"/>
            </a:pPr>
            <a:r>
              <a:rPr lang="de-DE" sz="1800" dirty="0"/>
              <a:t>Um Lebensmittelreste zu vermeiden, ist es sinnvoll sich mit der </a:t>
            </a:r>
            <a:r>
              <a:rPr lang="de-DE" sz="1800" dirty="0">
                <a:solidFill>
                  <a:srgbClr val="FF0000"/>
                </a:solidFill>
                <a:hlinkClick r:id="rId4"/>
              </a:rPr>
              <a:t>Lagerung </a:t>
            </a:r>
            <a:r>
              <a:rPr lang="de-DE" sz="1800" dirty="0"/>
              <a:t>von Lebensmittel auseinander zu setzen. Oder wusstet ihr, dass man Tomaten nicht im Kühlschrank lagern sollte? </a:t>
            </a:r>
          </a:p>
          <a:p>
            <a:pPr marL="285750" indent="-285750">
              <a:buFontTx/>
              <a:buChar char="-"/>
            </a:pPr>
            <a:endParaRPr lang="de-DE" sz="1800" dirty="0"/>
          </a:p>
        </p:txBody>
      </p:sp>
      <p:sp>
        <p:nvSpPr>
          <p:cNvPr id="3" name="Datumsplatzhalter 2"/>
          <p:cNvSpPr>
            <a:spLocks noGrp="1"/>
          </p:cNvSpPr>
          <p:nvPr>
            <p:ph type="dt" sz="half" idx="10"/>
          </p:nvPr>
        </p:nvSpPr>
        <p:spPr/>
        <p:txBody>
          <a:bodyPr/>
          <a:lstStyle/>
          <a:p>
            <a:fld id="{FD3ED1AF-93E5-4325-9DB0-D3F14C1FB75A}" type="datetime1">
              <a:rPr lang="de-DE" smtClean="0"/>
              <a:pPr/>
              <a:t>22.02.2018</a:t>
            </a:fld>
            <a:endParaRPr lang="de-DE" dirty="0"/>
          </a:p>
        </p:txBody>
      </p:sp>
      <p:sp>
        <p:nvSpPr>
          <p:cNvPr id="5" name="Foliennummernplatzhalter 4"/>
          <p:cNvSpPr>
            <a:spLocks noGrp="1"/>
          </p:cNvSpPr>
          <p:nvPr>
            <p:ph type="sldNum" sz="quarter" idx="12"/>
          </p:nvPr>
        </p:nvSpPr>
        <p:spPr/>
        <p:txBody>
          <a:bodyPr/>
          <a:lstStyle/>
          <a:p>
            <a:fld id="{6C6AE60A-B69C-4790-82F7-3882EDF23186}" type="slidenum">
              <a:rPr lang="de-DE" smtClean="0"/>
              <a:pPr/>
              <a:t>43</a:t>
            </a:fld>
            <a:endParaRPr lang="de-DE" dirty="0"/>
          </a:p>
        </p:txBody>
      </p:sp>
      <p:sp>
        <p:nvSpPr>
          <p:cNvPr id="6" name="Inhaltsplatzhalter 5"/>
          <p:cNvSpPr>
            <a:spLocks noGrp="1"/>
          </p:cNvSpPr>
          <p:nvPr>
            <p:ph idx="16"/>
          </p:nvPr>
        </p:nvSpPr>
        <p:spPr/>
        <p:txBody>
          <a:bodyPr/>
          <a:lstStyle/>
          <a:p>
            <a:r>
              <a:rPr lang="de-DE" dirty="0"/>
              <a:t>Lebensmittelreste</a:t>
            </a:r>
          </a:p>
        </p:txBody>
      </p:sp>
      <p:sp>
        <p:nvSpPr>
          <p:cNvPr id="7" name="Textplatzhalter 6"/>
          <p:cNvSpPr>
            <a:spLocks noGrp="1"/>
          </p:cNvSpPr>
          <p:nvPr>
            <p:ph type="body" sz="quarter" idx="14"/>
          </p:nvPr>
        </p:nvSpPr>
        <p:spPr/>
        <p:txBody>
          <a:bodyPr>
            <a:normAutofit lnSpcReduction="10000"/>
          </a:bodyPr>
          <a:lstStyle/>
          <a:p>
            <a:r>
              <a:rPr lang="de-DE" dirty="0"/>
              <a:t>Café</a:t>
            </a:r>
          </a:p>
        </p:txBody>
      </p:sp>
      <p:sp>
        <p:nvSpPr>
          <p:cNvPr id="8" name="Textplatzhalter 7"/>
          <p:cNvSpPr>
            <a:spLocks noGrp="1"/>
          </p:cNvSpPr>
          <p:nvPr>
            <p:ph type="body" sz="quarter" idx="20"/>
          </p:nvPr>
        </p:nvSpPr>
        <p:spPr/>
        <p:txBody>
          <a:bodyPr/>
          <a:lstStyle/>
          <a:p>
            <a:r>
              <a:rPr lang="de-DE" dirty="0"/>
              <a:t>Küche &amp; Ernährung</a:t>
            </a:r>
          </a:p>
        </p:txBody>
      </p:sp>
      <p:sp>
        <p:nvSpPr>
          <p:cNvPr id="4" name="Fußzeilenplatzhalter 3"/>
          <p:cNvSpPr>
            <a:spLocks noGrp="1"/>
          </p:cNvSpPr>
          <p:nvPr>
            <p:ph type="ftr" sz="quarter" idx="3"/>
          </p:nvPr>
        </p:nvSpPr>
        <p:spPr/>
        <p:txBody>
          <a:bodyPr/>
          <a:lstStyle/>
          <a:p>
            <a:r>
              <a:rPr lang="de-DE" dirty="0"/>
              <a:t>Green Events – nachhaltige Veranstaltungen in der DPSG</a:t>
            </a:r>
          </a:p>
        </p:txBody>
      </p:sp>
      <p:sp>
        <p:nvSpPr>
          <p:cNvPr id="9" name="Rechteck 8">
            <a:hlinkClick r:id="rId5" action="ppaction://hlinksldjump"/>
          </p:cNvPr>
          <p:cNvSpPr/>
          <p:nvPr/>
        </p:nvSpPr>
        <p:spPr>
          <a:xfrm>
            <a:off x="7020272" y="10837"/>
            <a:ext cx="2123728"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0" name="Rechteck 9">
            <a:hlinkClick r:id="rId6" action="ppaction://hlinksldjump"/>
          </p:cNvPr>
          <p:cNvSpPr/>
          <p:nvPr/>
        </p:nvSpPr>
        <p:spPr>
          <a:xfrm>
            <a:off x="35496" y="44624"/>
            <a:ext cx="4104456"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1" name="Grafik 10">
            <a:hlinkClick r:id="rId6" action="ppaction://hlinksldjump"/>
            <a:extLst>
              <a:ext uri="{FF2B5EF4-FFF2-40B4-BE49-F238E27FC236}">
                <a16:creationId xmlns:a16="http://schemas.microsoft.com/office/drawing/2014/main" xmlns="" id="{4998C9A9-57F9-45A1-868C-268636E10234}"/>
              </a:ext>
            </a:extLst>
          </p:cNvPr>
          <p:cNvPicPr>
            <a:picLocks noChangeAspect="1"/>
          </p:cNvPicPr>
          <p:nvPr/>
        </p:nvPicPr>
        <p:blipFill rotWithShape="1">
          <a:blip r:embed="rId7" cstate="print">
            <a:clrChange>
              <a:clrFrom>
                <a:srgbClr val="F0F0F0"/>
              </a:clrFrom>
              <a:clrTo>
                <a:srgbClr val="F0F0F0">
                  <a:alpha val="0"/>
                </a:srgbClr>
              </a:clrTo>
            </a:clrChange>
            <a:extLst>
              <a:ext uri="{28A0092B-C50C-407E-A947-70E740481C1C}">
                <a14:useLocalDpi xmlns:a14="http://schemas.microsoft.com/office/drawing/2010/main" val="0"/>
              </a:ext>
            </a:extLst>
          </a:blip>
          <a:srcRect l="22700" t="24800" r="23195" b="24800"/>
          <a:stretch/>
        </p:blipFill>
        <p:spPr>
          <a:xfrm>
            <a:off x="7020272" y="6169527"/>
            <a:ext cx="669600" cy="623741"/>
          </a:xfrm>
          <a:prstGeom prst="rect">
            <a:avLst/>
          </a:prstGeom>
        </p:spPr>
      </p:pic>
    </p:spTree>
    <p:extLst>
      <p:ext uri="{BB962C8B-B14F-4D97-AF65-F5344CB8AC3E}">
        <p14:creationId xmlns:p14="http://schemas.microsoft.com/office/powerpoint/2010/main" val="13897639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285750" indent="-285750">
              <a:spcAft>
                <a:spcPts val="600"/>
              </a:spcAft>
              <a:buFontTx/>
              <a:buChar char="-"/>
            </a:pPr>
            <a:r>
              <a:rPr lang="de-DE" sz="1800" dirty="0"/>
              <a:t>Im Lager, auf Fahrten und Veranstaltungen solltet ihr grundsätzlich Müll trennen.</a:t>
            </a:r>
          </a:p>
          <a:p>
            <a:pPr marL="285750" indent="-285750">
              <a:spcAft>
                <a:spcPts val="600"/>
              </a:spcAft>
              <a:buFontTx/>
              <a:buChar char="-"/>
            </a:pPr>
            <a:r>
              <a:rPr lang="de-DE" sz="1800" dirty="0"/>
              <a:t>Für die Lagerküche könnt ihr wiederverwendbare Behälter zur Lagerung von Lebensmitteln nutzen.</a:t>
            </a:r>
          </a:p>
          <a:p>
            <a:pPr marL="285750" indent="-285750">
              <a:spcAft>
                <a:spcPts val="600"/>
              </a:spcAft>
              <a:buFontTx/>
              <a:buChar char="-"/>
            </a:pPr>
            <a:r>
              <a:rPr lang="de-DE" sz="1800" dirty="0"/>
              <a:t>Bei Veranstaltungen, auf denen ihr kein Stammesgeschirr einsetzen könnt, ist eine schmackhafte und platzsparende Methode die Essensausgabe mit essbarem Geschirr (z.B. für Suppen alte Brotlaibe) auszugeben. Falls ihr Einweggeschirr nicht vermeiden könnt, findet ihr auch hierfür </a:t>
            </a:r>
            <a:r>
              <a:rPr lang="de-DE" sz="1800" dirty="0">
                <a:hlinkClick r:id="rId2"/>
              </a:rPr>
              <a:t>umweltschonende Möglichkeiten</a:t>
            </a:r>
            <a:r>
              <a:rPr lang="de-DE" sz="1800" dirty="0"/>
              <a:t>. </a:t>
            </a:r>
          </a:p>
          <a:p>
            <a:pPr marL="285750" indent="-285750">
              <a:spcAft>
                <a:spcPts val="600"/>
              </a:spcAft>
              <a:buFontTx/>
              <a:buChar char="-"/>
            </a:pPr>
            <a:r>
              <a:rPr lang="de-DE" sz="1800" dirty="0"/>
              <a:t>Alufolie benötigt zur Herstellung sehr viele Ressourcen. Deshalb solltet ihr den Gebrauch unbedingt vermeiden. Alternativen sind die Abdeckung mit Tellern oder die Alufolie aus recycelten Material (erhältlich im Bioladen).</a:t>
            </a:r>
          </a:p>
          <a:p>
            <a:pPr marL="285750" indent="-285750">
              <a:buFontTx/>
              <a:buChar char="-"/>
            </a:pPr>
            <a:endParaRPr lang="de-DE" sz="1800" i="1" dirty="0">
              <a:solidFill>
                <a:srgbClr val="FF0000"/>
              </a:solidFill>
            </a:endParaRPr>
          </a:p>
        </p:txBody>
      </p:sp>
      <p:sp>
        <p:nvSpPr>
          <p:cNvPr id="3" name="Datumsplatzhalter 2"/>
          <p:cNvSpPr>
            <a:spLocks noGrp="1"/>
          </p:cNvSpPr>
          <p:nvPr>
            <p:ph type="dt" sz="half" idx="10"/>
          </p:nvPr>
        </p:nvSpPr>
        <p:spPr/>
        <p:txBody>
          <a:bodyPr/>
          <a:lstStyle/>
          <a:p>
            <a:fld id="{E200E5C0-4050-4E95-9474-153D3C6619A4}" type="datetime1">
              <a:rPr lang="de-DE" smtClean="0"/>
              <a:pPr/>
              <a:t>22.02.2018</a:t>
            </a:fld>
            <a:endParaRPr lang="de-DE" dirty="0"/>
          </a:p>
        </p:txBody>
      </p:sp>
      <p:sp>
        <p:nvSpPr>
          <p:cNvPr id="5" name="Foliennummernplatzhalter 4"/>
          <p:cNvSpPr>
            <a:spLocks noGrp="1"/>
          </p:cNvSpPr>
          <p:nvPr>
            <p:ph type="sldNum" sz="quarter" idx="12"/>
          </p:nvPr>
        </p:nvSpPr>
        <p:spPr/>
        <p:txBody>
          <a:bodyPr/>
          <a:lstStyle/>
          <a:p>
            <a:fld id="{6C6AE60A-B69C-4790-82F7-3882EDF23186}" type="slidenum">
              <a:rPr lang="de-DE" smtClean="0"/>
              <a:pPr/>
              <a:t>44</a:t>
            </a:fld>
            <a:endParaRPr lang="de-DE" dirty="0"/>
          </a:p>
        </p:txBody>
      </p:sp>
      <p:sp>
        <p:nvSpPr>
          <p:cNvPr id="6" name="Inhaltsplatzhalter 5"/>
          <p:cNvSpPr>
            <a:spLocks noGrp="1"/>
          </p:cNvSpPr>
          <p:nvPr>
            <p:ph idx="16"/>
          </p:nvPr>
        </p:nvSpPr>
        <p:spPr/>
        <p:txBody>
          <a:bodyPr/>
          <a:lstStyle/>
          <a:p>
            <a:r>
              <a:rPr lang="de-DE" dirty="0"/>
              <a:t>Müll vermeiden &amp; recyceln</a:t>
            </a:r>
          </a:p>
        </p:txBody>
      </p:sp>
      <p:sp>
        <p:nvSpPr>
          <p:cNvPr id="7" name="Textplatzhalter 6"/>
          <p:cNvSpPr>
            <a:spLocks noGrp="1"/>
          </p:cNvSpPr>
          <p:nvPr>
            <p:ph type="body" sz="quarter" idx="14"/>
          </p:nvPr>
        </p:nvSpPr>
        <p:spPr/>
        <p:txBody>
          <a:bodyPr>
            <a:normAutofit lnSpcReduction="10000"/>
          </a:bodyPr>
          <a:lstStyle/>
          <a:p>
            <a:r>
              <a:rPr lang="de-DE" dirty="0"/>
              <a:t>Café</a:t>
            </a:r>
          </a:p>
        </p:txBody>
      </p:sp>
      <p:sp>
        <p:nvSpPr>
          <p:cNvPr id="8" name="Textplatzhalter 7"/>
          <p:cNvSpPr>
            <a:spLocks noGrp="1"/>
          </p:cNvSpPr>
          <p:nvPr>
            <p:ph type="body" sz="quarter" idx="20"/>
          </p:nvPr>
        </p:nvSpPr>
        <p:spPr/>
        <p:txBody>
          <a:bodyPr/>
          <a:lstStyle/>
          <a:p>
            <a:r>
              <a:rPr lang="de-DE" dirty="0"/>
              <a:t>Küche &amp; Ernährung</a:t>
            </a:r>
          </a:p>
        </p:txBody>
      </p:sp>
      <p:sp>
        <p:nvSpPr>
          <p:cNvPr id="4" name="Fußzeilenplatzhalter 3"/>
          <p:cNvSpPr>
            <a:spLocks noGrp="1"/>
          </p:cNvSpPr>
          <p:nvPr>
            <p:ph type="ftr" sz="quarter" idx="3"/>
          </p:nvPr>
        </p:nvSpPr>
        <p:spPr/>
        <p:txBody>
          <a:bodyPr/>
          <a:lstStyle/>
          <a:p>
            <a:r>
              <a:rPr lang="de-DE" dirty="0"/>
              <a:t>Green Events – nachhaltige Veranstaltungen in der DPSG</a:t>
            </a:r>
          </a:p>
        </p:txBody>
      </p:sp>
      <p:sp>
        <p:nvSpPr>
          <p:cNvPr id="9" name="Rechteck 8">
            <a:hlinkClick r:id="rId3" action="ppaction://hlinksldjump"/>
          </p:cNvPr>
          <p:cNvSpPr/>
          <p:nvPr/>
        </p:nvSpPr>
        <p:spPr>
          <a:xfrm>
            <a:off x="7020272" y="10837"/>
            <a:ext cx="2123728"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0" name="Rechteck 9">
            <a:hlinkClick r:id="rId4" action="ppaction://hlinksldjump"/>
          </p:cNvPr>
          <p:cNvSpPr/>
          <p:nvPr/>
        </p:nvSpPr>
        <p:spPr>
          <a:xfrm>
            <a:off x="35496" y="44624"/>
            <a:ext cx="4104456"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1" name="Grafik 10">
            <a:hlinkClick r:id="rId4" action="ppaction://hlinksldjump"/>
            <a:extLst>
              <a:ext uri="{FF2B5EF4-FFF2-40B4-BE49-F238E27FC236}">
                <a16:creationId xmlns:a16="http://schemas.microsoft.com/office/drawing/2014/main" xmlns="" id="{E8692B33-6438-422E-A3E9-132E137E8FE5}"/>
              </a:ext>
            </a:extLst>
          </p:cNvPr>
          <p:cNvPicPr>
            <a:picLocks noChangeAspect="1"/>
          </p:cNvPicPr>
          <p:nvPr/>
        </p:nvPicPr>
        <p:blipFill rotWithShape="1">
          <a:blip r:embed="rId5" cstate="print">
            <a:clrChange>
              <a:clrFrom>
                <a:srgbClr val="F0F0F0"/>
              </a:clrFrom>
              <a:clrTo>
                <a:srgbClr val="F0F0F0">
                  <a:alpha val="0"/>
                </a:srgbClr>
              </a:clrTo>
            </a:clrChange>
            <a:extLst>
              <a:ext uri="{28A0092B-C50C-407E-A947-70E740481C1C}">
                <a14:useLocalDpi xmlns:a14="http://schemas.microsoft.com/office/drawing/2010/main" val="0"/>
              </a:ext>
            </a:extLst>
          </a:blip>
          <a:srcRect l="22700" t="24800" r="23195" b="24800"/>
          <a:stretch/>
        </p:blipFill>
        <p:spPr>
          <a:xfrm>
            <a:off x="7020272" y="6169527"/>
            <a:ext cx="669600" cy="623741"/>
          </a:xfrm>
          <a:prstGeom prst="rect">
            <a:avLst/>
          </a:prstGeom>
        </p:spPr>
      </p:pic>
    </p:spTree>
    <p:extLst>
      <p:ext uri="{BB962C8B-B14F-4D97-AF65-F5344CB8AC3E}">
        <p14:creationId xmlns:p14="http://schemas.microsoft.com/office/powerpoint/2010/main" val="14803461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285750" indent="-285750">
              <a:spcAft>
                <a:spcPts val="600"/>
              </a:spcAft>
              <a:buFontTx/>
              <a:buChar char="-"/>
            </a:pPr>
            <a:r>
              <a:rPr lang="de-DE" sz="1800" dirty="0">
                <a:sym typeface="Wingdings" pitchFamily="2" charset="2"/>
              </a:rPr>
              <a:t>Wie organisieren wir unsere Küche?</a:t>
            </a:r>
            <a:endParaRPr lang="de-DE" sz="1800" dirty="0"/>
          </a:p>
          <a:p>
            <a:pPr marL="285750" indent="-285750">
              <a:spcAft>
                <a:spcPts val="600"/>
              </a:spcAft>
              <a:buFontTx/>
              <a:buChar char="-"/>
            </a:pPr>
            <a:r>
              <a:rPr lang="de-DE" sz="1800" dirty="0"/>
              <a:t>Woher kommt unser Essen? </a:t>
            </a:r>
          </a:p>
          <a:p>
            <a:pPr marL="285750" indent="-285750">
              <a:spcAft>
                <a:spcPts val="600"/>
              </a:spcAft>
              <a:buFontTx/>
              <a:buChar char="-"/>
            </a:pPr>
            <a:r>
              <a:rPr lang="de-DE" sz="1800" dirty="0"/>
              <a:t>Gehen wir sinnvoll einkaufen?  </a:t>
            </a:r>
          </a:p>
          <a:p>
            <a:pPr marL="285750" indent="-285750">
              <a:spcAft>
                <a:spcPts val="600"/>
              </a:spcAft>
              <a:buFontTx/>
              <a:buChar char="-"/>
            </a:pPr>
            <a:r>
              <a:rPr lang="de-DE" sz="1800" dirty="0"/>
              <a:t>Wie kaufen wir ein? </a:t>
            </a:r>
          </a:p>
          <a:p>
            <a:pPr marL="285750" indent="-285750">
              <a:spcAft>
                <a:spcPts val="600"/>
              </a:spcAft>
              <a:buFontTx/>
              <a:buChar char="-"/>
            </a:pPr>
            <a:r>
              <a:rPr lang="de-DE" sz="1800" dirty="0"/>
              <a:t>Wie oft kochen wir vegetarisch? </a:t>
            </a:r>
          </a:p>
          <a:p>
            <a:pPr marL="285750" lvl="0" indent="-285750">
              <a:spcAft>
                <a:spcPts val="600"/>
              </a:spcAft>
              <a:buFontTx/>
              <a:buChar char="-"/>
            </a:pPr>
            <a:r>
              <a:rPr lang="de-DE" sz="1800" dirty="0"/>
              <a:t>Beziehen wir unsere Getränke von regionalen Produzenten?</a:t>
            </a:r>
          </a:p>
          <a:p>
            <a:pPr marL="285750" indent="-285750">
              <a:spcAft>
                <a:spcPts val="600"/>
              </a:spcAft>
              <a:buFontTx/>
              <a:buChar char="-"/>
            </a:pPr>
            <a:r>
              <a:rPr lang="de-DE" sz="1800" dirty="0"/>
              <a:t>Was passiert nach dem Lager mit den übrigen Lebensmitteln?</a:t>
            </a:r>
            <a:endParaRPr lang="de-DE" sz="1800" dirty="0">
              <a:sym typeface="Wingdings" pitchFamily="2" charset="2"/>
            </a:endParaRPr>
          </a:p>
          <a:p>
            <a:pPr marL="285750" lvl="0" indent="-285750">
              <a:spcAft>
                <a:spcPts val="600"/>
              </a:spcAft>
              <a:buFontTx/>
              <a:buChar char="-"/>
            </a:pPr>
            <a:r>
              <a:rPr lang="de-DE" sz="1800" dirty="0">
                <a:sym typeface="Wingdings" pitchFamily="2" charset="2"/>
              </a:rPr>
              <a:t>Wie lagern wir unsere Lebensmittel?</a:t>
            </a:r>
          </a:p>
          <a:p>
            <a:pPr marL="285750" lvl="0" indent="-285750">
              <a:spcAft>
                <a:spcPts val="600"/>
              </a:spcAft>
              <a:buFontTx/>
              <a:buChar char="-"/>
            </a:pPr>
            <a:r>
              <a:rPr lang="de-DE" sz="1800" dirty="0">
                <a:sym typeface="Wingdings" pitchFamily="2" charset="2"/>
              </a:rPr>
              <a:t>Wie viele Reste fallen bei uns an?</a:t>
            </a:r>
          </a:p>
        </p:txBody>
      </p:sp>
      <p:sp>
        <p:nvSpPr>
          <p:cNvPr id="3" name="Datumsplatzhalter 2"/>
          <p:cNvSpPr>
            <a:spLocks noGrp="1"/>
          </p:cNvSpPr>
          <p:nvPr>
            <p:ph type="dt" sz="half" idx="10"/>
          </p:nvPr>
        </p:nvSpPr>
        <p:spPr/>
        <p:txBody>
          <a:bodyPr/>
          <a:lstStyle/>
          <a:p>
            <a:fld id="{9ED3631D-6F50-4EA4-B930-1876FE3E825A}" type="datetime1">
              <a:rPr lang="de-DE" smtClean="0"/>
              <a:pPr/>
              <a:t>22.02.2018</a:t>
            </a:fld>
            <a:endParaRPr lang="de-DE" dirty="0"/>
          </a:p>
        </p:txBody>
      </p:sp>
      <p:sp>
        <p:nvSpPr>
          <p:cNvPr id="5" name="Foliennummernplatzhalter 4"/>
          <p:cNvSpPr>
            <a:spLocks noGrp="1"/>
          </p:cNvSpPr>
          <p:nvPr>
            <p:ph type="sldNum" sz="quarter" idx="12"/>
          </p:nvPr>
        </p:nvSpPr>
        <p:spPr/>
        <p:txBody>
          <a:bodyPr/>
          <a:lstStyle/>
          <a:p>
            <a:fld id="{6C6AE60A-B69C-4790-82F7-3882EDF23186}" type="slidenum">
              <a:rPr lang="de-DE" smtClean="0"/>
              <a:pPr/>
              <a:t>45</a:t>
            </a:fld>
            <a:endParaRPr lang="de-DE" dirty="0"/>
          </a:p>
        </p:txBody>
      </p:sp>
      <p:sp>
        <p:nvSpPr>
          <p:cNvPr id="10" name="Inhaltsplatzhalter 9"/>
          <p:cNvSpPr>
            <a:spLocks noGrp="1"/>
          </p:cNvSpPr>
          <p:nvPr>
            <p:ph idx="16"/>
          </p:nvPr>
        </p:nvSpPr>
        <p:spPr/>
        <p:txBody>
          <a:bodyPr/>
          <a:lstStyle/>
          <a:p>
            <a:r>
              <a:rPr lang="de-DE" dirty="0"/>
              <a:t>Checkliste Küche &amp; Ernährung</a:t>
            </a:r>
          </a:p>
        </p:txBody>
      </p:sp>
      <p:sp>
        <p:nvSpPr>
          <p:cNvPr id="8" name="Textplatzhalter 7"/>
          <p:cNvSpPr>
            <a:spLocks noGrp="1"/>
          </p:cNvSpPr>
          <p:nvPr>
            <p:ph type="body" sz="quarter" idx="14"/>
          </p:nvPr>
        </p:nvSpPr>
        <p:spPr/>
        <p:txBody>
          <a:bodyPr>
            <a:normAutofit lnSpcReduction="10000"/>
          </a:bodyPr>
          <a:lstStyle/>
          <a:p>
            <a:r>
              <a:rPr lang="de-DE" dirty="0"/>
              <a:t>Café</a:t>
            </a:r>
          </a:p>
        </p:txBody>
      </p:sp>
      <p:sp>
        <p:nvSpPr>
          <p:cNvPr id="11" name="Textplatzhalter 10"/>
          <p:cNvSpPr>
            <a:spLocks noGrp="1"/>
          </p:cNvSpPr>
          <p:nvPr>
            <p:ph type="body" sz="quarter" idx="20"/>
          </p:nvPr>
        </p:nvSpPr>
        <p:spPr/>
        <p:txBody>
          <a:bodyPr/>
          <a:lstStyle/>
          <a:p>
            <a:r>
              <a:rPr lang="de-DE" dirty="0"/>
              <a:t>Küche &amp; Ernährung</a:t>
            </a:r>
          </a:p>
        </p:txBody>
      </p:sp>
      <p:sp>
        <p:nvSpPr>
          <p:cNvPr id="4" name="Fußzeilenplatzhalter 3"/>
          <p:cNvSpPr>
            <a:spLocks noGrp="1"/>
          </p:cNvSpPr>
          <p:nvPr>
            <p:ph type="ftr" sz="quarter" idx="3"/>
          </p:nvPr>
        </p:nvSpPr>
        <p:spPr/>
        <p:txBody>
          <a:bodyPr/>
          <a:lstStyle/>
          <a:p>
            <a:r>
              <a:rPr lang="de-DE" dirty="0"/>
              <a:t>Green Events – nachhaltige Veranstaltungen in der DPSG</a:t>
            </a:r>
          </a:p>
        </p:txBody>
      </p:sp>
      <p:sp>
        <p:nvSpPr>
          <p:cNvPr id="9" name="Rechteck 8">
            <a:hlinkClick r:id="rId2" action="ppaction://hlinksldjump"/>
          </p:cNvPr>
          <p:cNvSpPr/>
          <p:nvPr/>
        </p:nvSpPr>
        <p:spPr>
          <a:xfrm>
            <a:off x="7020272" y="10837"/>
            <a:ext cx="2123728"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Grafik 11">
            <a:hlinkClick r:id="rId3" action="ppaction://hlinksldjump"/>
            <a:extLst>
              <a:ext uri="{FF2B5EF4-FFF2-40B4-BE49-F238E27FC236}">
                <a16:creationId xmlns:a16="http://schemas.microsoft.com/office/drawing/2014/main" xmlns="" id="{DB6167D4-4464-44FA-8EC8-66F1F331692C}"/>
              </a:ext>
            </a:extLst>
          </p:cNvPr>
          <p:cNvPicPr>
            <a:picLocks noChangeAspect="1"/>
          </p:cNvPicPr>
          <p:nvPr/>
        </p:nvPicPr>
        <p:blipFill rotWithShape="1">
          <a:blip r:embed="rId4" cstate="print">
            <a:clrChange>
              <a:clrFrom>
                <a:srgbClr val="F0F0F0"/>
              </a:clrFrom>
              <a:clrTo>
                <a:srgbClr val="F0F0F0">
                  <a:alpha val="0"/>
                </a:srgbClr>
              </a:clrTo>
            </a:clrChange>
            <a:extLst>
              <a:ext uri="{28A0092B-C50C-407E-A947-70E740481C1C}">
                <a14:useLocalDpi xmlns:a14="http://schemas.microsoft.com/office/drawing/2010/main" val="0"/>
              </a:ext>
            </a:extLst>
          </a:blip>
          <a:srcRect l="22700" t="24800" r="23195" b="24800"/>
          <a:stretch/>
        </p:blipFill>
        <p:spPr>
          <a:xfrm>
            <a:off x="7020272" y="6169527"/>
            <a:ext cx="669600" cy="623741"/>
          </a:xfrm>
          <a:prstGeom prst="rect">
            <a:avLst/>
          </a:prstGeom>
        </p:spPr>
      </p:pic>
    </p:spTree>
    <p:extLst>
      <p:ext uri="{BB962C8B-B14F-4D97-AF65-F5344CB8AC3E}">
        <p14:creationId xmlns:p14="http://schemas.microsoft.com/office/powerpoint/2010/main" val="170912556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hteck 13">
            <a:hlinkClick r:id="rId2" action="ppaction://hlinksldjump"/>
          </p:cNvPr>
          <p:cNvSpPr/>
          <p:nvPr/>
        </p:nvSpPr>
        <p:spPr>
          <a:xfrm>
            <a:off x="467544" y="1495868"/>
            <a:ext cx="8229600" cy="503957"/>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5" name="Rechteck 14">
            <a:hlinkClick r:id="rId3" action="ppaction://hlinksldjump"/>
          </p:cNvPr>
          <p:cNvSpPr/>
          <p:nvPr/>
        </p:nvSpPr>
        <p:spPr>
          <a:xfrm>
            <a:off x="467544" y="2221589"/>
            <a:ext cx="8229600" cy="503957"/>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Rechteck 20">
            <a:hlinkClick r:id="rId4" action="ppaction://hlinksldjump"/>
          </p:cNvPr>
          <p:cNvSpPr/>
          <p:nvPr/>
        </p:nvSpPr>
        <p:spPr>
          <a:xfrm>
            <a:off x="449284" y="2976255"/>
            <a:ext cx="8229600" cy="503957"/>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3" name="Rechteck 22">
            <a:hlinkClick r:id="rId5" action="ppaction://hlinksldjump"/>
          </p:cNvPr>
          <p:cNvSpPr/>
          <p:nvPr/>
        </p:nvSpPr>
        <p:spPr>
          <a:xfrm>
            <a:off x="438940" y="3705658"/>
            <a:ext cx="8229600" cy="503957"/>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 name="Datumsplatzhalter 1"/>
          <p:cNvSpPr>
            <a:spLocks noGrp="1"/>
          </p:cNvSpPr>
          <p:nvPr>
            <p:ph type="dt" sz="half" idx="10"/>
          </p:nvPr>
        </p:nvSpPr>
        <p:spPr/>
        <p:txBody>
          <a:bodyPr/>
          <a:lstStyle/>
          <a:p>
            <a:fld id="{F9EEC952-ADF4-4B30-9ACF-84A82140B001}" type="datetime1">
              <a:rPr lang="de-DE" smtClean="0"/>
              <a:pPr/>
              <a:t>22.02.2018</a:t>
            </a:fld>
            <a:endParaRPr lang="de-DE" dirty="0"/>
          </a:p>
        </p:txBody>
      </p:sp>
      <p:sp>
        <p:nvSpPr>
          <p:cNvPr id="4" name="Foliennummernplatzhalter 3"/>
          <p:cNvSpPr>
            <a:spLocks noGrp="1"/>
          </p:cNvSpPr>
          <p:nvPr>
            <p:ph type="sldNum" sz="quarter" idx="12"/>
          </p:nvPr>
        </p:nvSpPr>
        <p:spPr/>
        <p:txBody>
          <a:bodyPr/>
          <a:lstStyle/>
          <a:p>
            <a:fld id="{6C6AE60A-B69C-4790-82F7-3882EDF23186}" type="slidenum">
              <a:rPr lang="de-DE" smtClean="0"/>
              <a:pPr/>
              <a:t>46</a:t>
            </a:fld>
            <a:endParaRPr lang="de-DE" dirty="0"/>
          </a:p>
        </p:txBody>
      </p:sp>
      <p:sp>
        <p:nvSpPr>
          <p:cNvPr id="5" name="Textplatzhalter 4"/>
          <p:cNvSpPr>
            <a:spLocks noGrp="1"/>
          </p:cNvSpPr>
          <p:nvPr>
            <p:ph type="body" sz="quarter" idx="14"/>
          </p:nvPr>
        </p:nvSpPr>
        <p:spPr>
          <a:solidFill>
            <a:schemeClr val="accent1">
              <a:lumMod val="75000"/>
            </a:schemeClr>
          </a:solidFill>
        </p:spPr>
        <p:txBody>
          <a:bodyPr/>
          <a:lstStyle/>
          <a:p>
            <a:r>
              <a:rPr lang="de-DE" dirty="0"/>
              <a:t>Notwendigkeit prüfen</a:t>
            </a:r>
          </a:p>
        </p:txBody>
      </p:sp>
      <p:sp>
        <p:nvSpPr>
          <p:cNvPr id="6" name="Textplatzhalter 5"/>
          <p:cNvSpPr>
            <a:spLocks noGrp="1"/>
          </p:cNvSpPr>
          <p:nvPr>
            <p:ph type="body" sz="quarter" idx="15"/>
          </p:nvPr>
        </p:nvSpPr>
        <p:spPr>
          <a:solidFill>
            <a:schemeClr val="accent1">
              <a:lumMod val="75000"/>
            </a:schemeClr>
          </a:solidFill>
        </p:spPr>
        <p:txBody>
          <a:bodyPr/>
          <a:lstStyle/>
          <a:p>
            <a:r>
              <a:rPr lang="de-DE" dirty="0"/>
              <a:t>ökologische Standards bei Neuanschaffungen beachten</a:t>
            </a:r>
          </a:p>
        </p:txBody>
      </p:sp>
      <p:sp>
        <p:nvSpPr>
          <p:cNvPr id="18" name="Textplatzhalter 8"/>
          <p:cNvSpPr>
            <a:spLocks noGrp="1"/>
          </p:cNvSpPr>
          <p:nvPr>
            <p:ph type="body" sz="quarter" idx="18"/>
          </p:nvPr>
        </p:nvSpPr>
        <p:spPr>
          <a:xfrm>
            <a:off x="438940" y="2978183"/>
            <a:ext cx="8229600" cy="503957"/>
          </a:xfrm>
          <a:solidFill>
            <a:schemeClr val="accent1">
              <a:lumMod val="75000"/>
            </a:schemeClr>
          </a:solidFill>
        </p:spPr>
        <p:txBody>
          <a:bodyPr/>
          <a:lstStyle/>
          <a:p>
            <a:r>
              <a:rPr lang="de-DE" dirty="0"/>
              <a:t>Erhalten statt verbrauchen</a:t>
            </a:r>
          </a:p>
        </p:txBody>
      </p:sp>
      <p:sp>
        <p:nvSpPr>
          <p:cNvPr id="22" name="Textplatzhalter 9"/>
          <p:cNvSpPr>
            <a:spLocks noGrp="1"/>
          </p:cNvSpPr>
          <p:nvPr>
            <p:ph type="body" sz="quarter" idx="19"/>
          </p:nvPr>
        </p:nvSpPr>
        <p:spPr>
          <a:xfrm>
            <a:off x="438940" y="3709831"/>
            <a:ext cx="8229600" cy="503957"/>
          </a:xfrm>
          <a:solidFill>
            <a:schemeClr val="accent1">
              <a:lumMod val="75000"/>
            </a:schemeClr>
          </a:solidFill>
        </p:spPr>
        <p:txBody>
          <a:bodyPr/>
          <a:lstStyle/>
          <a:p>
            <a:r>
              <a:rPr lang="de-DE" dirty="0"/>
              <a:t>Checkliste</a:t>
            </a:r>
          </a:p>
        </p:txBody>
      </p:sp>
      <p:sp>
        <p:nvSpPr>
          <p:cNvPr id="3" name="Fußzeilenplatzhalter 2"/>
          <p:cNvSpPr>
            <a:spLocks noGrp="1"/>
          </p:cNvSpPr>
          <p:nvPr>
            <p:ph type="ftr" sz="quarter" idx="3"/>
          </p:nvPr>
        </p:nvSpPr>
        <p:spPr/>
        <p:txBody>
          <a:bodyPr/>
          <a:lstStyle/>
          <a:p>
            <a:r>
              <a:rPr lang="de-DE" dirty="0"/>
              <a:t>Green Events – nachhaltige Veranstaltungen in der DPSG</a:t>
            </a:r>
          </a:p>
        </p:txBody>
      </p:sp>
      <p:sp>
        <p:nvSpPr>
          <p:cNvPr id="12" name="Textplatzhalter 11"/>
          <p:cNvSpPr>
            <a:spLocks noGrp="1"/>
          </p:cNvSpPr>
          <p:nvPr>
            <p:ph type="body" sz="quarter" idx="20"/>
          </p:nvPr>
        </p:nvSpPr>
        <p:spPr/>
        <p:txBody>
          <a:bodyPr>
            <a:normAutofit lnSpcReduction="10000"/>
          </a:bodyPr>
          <a:lstStyle/>
          <a:p>
            <a:r>
              <a:rPr lang="de-DE" dirty="0">
                <a:solidFill>
                  <a:schemeClr val="accent1">
                    <a:lumMod val="75000"/>
                  </a:schemeClr>
                </a:solidFill>
              </a:rPr>
              <a:t>Materiallager</a:t>
            </a:r>
          </a:p>
        </p:txBody>
      </p:sp>
      <p:sp>
        <p:nvSpPr>
          <p:cNvPr id="11" name="Textplatzhalter 10"/>
          <p:cNvSpPr>
            <a:spLocks noGrp="1"/>
          </p:cNvSpPr>
          <p:nvPr>
            <p:ph type="body" sz="quarter" idx="21"/>
          </p:nvPr>
        </p:nvSpPr>
        <p:spPr/>
        <p:txBody>
          <a:bodyPr>
            <a:normAutofit/>
          </a:bodyPr>
          <a:lstStyle/>
          <a:p>
            <a:r>
              <a:rPr lang="de-DE" dirty="0">
                <a:solidFill>
                  <a:schemeClr val="accent1">
                    <a:lumMod val="75000"/>
                  </a:schemeClr>
                </a:solidFill>
              </a:rPr>
              <a:t>Material</a:t>
            </a:r>
          </a:p>
        </p:txBody>
      </p:sp>
      <p:sp>
        <p:nvSpPr>
          <p:cNvPr id="13" name="Rechteck 12">
            <a:hlinkClick r:id="rId6" action="ppaction://hlinksldjump"/>
          </p:cNvPr>
          <p:cNvSpPr/>
          <p:nvPr/>
        </p:nvSpPr>
        <p:spPr>
          <a:xfrm>
            <a:off x="7020272" y="10837"/>
            <a:ext cx="2123728"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9" name="Rechteck 28">
            <a:hlinkClick r:id="rId5" action="ppaction://hlinksldjump"/>
          </p:cNvPr>
          <p:cNvSpPr/>
          <p:nvPr/>
        </p:nvSpPr>
        <p:spPr>
          <a:xfrm>
            <a:off x="338898" y="3710228"/>
            <a:ext cx="8358246"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hlinkClick r:id="rId2" action="ppaction://hlinksldjump"/>
          </p:cNvPr>
          <p:cNvSpPr/>
          <p:nvPr/>
        </p:nvSpPr>
        <p:spPr>
          <a:xfrm>
            <a:off x="357158" y="1500174"/>
            <a:ext cx="8358246"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hlinkClick r:id="rId3" action="ppaction://hlinksldjump"/>
          </p:cNvPr>
          <p:cNvSpPr/>
          <p:nvPr/>
        </p:nvSpPr>
        <p:spPr>
          <a:xfrm>
            <a:off x="403221" y="2226784"/>
            <a:ext cx="8358246"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hlinkClick r:id="rId4" action="ppaction://hlinksldjump"/>
          </p:cNvPr>
          <p:cNvSpPr/>
          <p:nvPr/>
        </p:nvSpPr>
        <p:spPr>
          <a:xfrm>
            <a:off x="338898" y="2995848"/>
            <a:ext cx="8358246"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0" name="Grafik 19">
            <a:hlinkClick r:id="rId6" action="ppaction://hlinksldjump"/>
            <a:extLst>
              <a:ext uri="{FF2B5EF4-FFF2-40B4-BE49-F238E27FC236}">
                <a16:creationId xmlns:a16="http://schemas.microsoft.com/office/drawing/2014/main" xmlns="" id="{B18C1450-9B76-41C2-886D-1A06ACDE0F1E}"/>
              </a:ext>
            </a:extLst>
          </p:cNvPr>
          <p:cNvPicPr>
            <a:picLocks noChangeAspect="1"/>
          </p:cNvPicPr>
          <p:nvPr/>
        </p:nvPicPr>
        <p:blipFill rotWithShape="1">
          <a:blip r:embed="rId7" cstate="print">
            <a:clrChange>
              <a:clrFrom>
                <a:srgbClr val="F0F0F0"/>
              </a:clrFrom>
              <a:clrTo>
                <a:srgbClr val="F0F0F0">
                  <a:alpha val="0"/>
                </a:srgbClr>
              </a:clrTo>
            </a:clrChange>
            <a:extLst>
              <a:ext uri="{28A0092B-C50C-407E-A947-70E740481C1C}">
                <a14:useLocalDpi xmlns:a14="http://schemas.microsoft.com/office/drawing/2010/main" val="0"/>
              </a:ext>
            </a:extLst>
          </a:blip>
          <a:srcRect l="23750" t="24902" r="23195" b="24800"/>
          <a:stretch/>
        </p:blipFill>
        <p:spPr>
          <a:xfrm>
            <a:off x="7037112" y="6171166"/>
            <a:ext cx="669600" cy="634810"/>
          </a:xfrm>
          <a:prstGeom prst="rect">
            <a:avLst/>
          </a:prstGeom>
        </p:spPr>
      </p:pic>
    </p:spTree>
    <p:extLst>
      <p:ext uri="{BB962C8B-B14F-4D97-AF65-F5344CB8AC3E}">
        <p14:creationId xmlns:p14="http://schemas.microsoft.com/office/powerpoint/2010/main" val="19189770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285750" lvl="0" indent="-285750">
              <a:spcAft>
                <a:spcPts val="600"/>
              </a:spcAft>
              <a:buFontTx/>
              <a:buChar char="-"/>
            </a:pPr>
            <a:r>
              <a:rPr lang="de-DE" sz="1800" dirty="0"/>
              <a:t>Wenn Material nicht häufig verwendet wird, ist es oft sinnvoller das Material auszuleihen anstatt zu kaufen. </a:t>
            </a:r>
          </a:p>
          <a:p>
            <a:pPr marL="285750" lvl="0" indent="-285750">
              <a:spcAft>
                <a:spcPts val="600"/>
              </a:spcAft>
              <a:buFontTx/>
              <a:buChar char="-"/>
            </a:pPr>
            <a:r>
              <a:rPr lang="de-DE" sz="1800" dirty="0"/>
              <a:t>Ihr könnt z.B. bei der Pfadfindertauschbörse Material tauschen. Viele Tauschbörsen gibt es bei Facebook oder bei euch vor Ort.</a:t>
            </a:r>
          </a:p>
          <a:p>
            <a:pPr marL="285750" lvl="0" indent="-285750">
              <a:spcAft>
                <a:spcPts val="600"/>
              </a:spcAft>
              <a:buFontTx/>
              <a:buChar char="-"/>
            </a:pPr>
            <a:r>
              <a:rPr lang="de-DE" sz="1800" dirty="0"/>
              <a:t>Viele Jugendringe, Diözesanbüros und der BDKJ vor Ort haben eine große Auswahl an Material zum Ausleihen.</a:t>
            </a:r>
          </a:p>
          <a:p>
            <a:pPr marL="285750" lvl="0" indent="-285750">
              <a:spcAft>
                <a:spcPts val="600"/>
              </a:spcAft>
              <a:buFontTx/>
              <a:buChar char="-"/>
            </a:pPr>
            <a:r>
              <a:rPr lang="de-DE" sz="1800" dirty="0"/>
              <a:t>Kleidung, z.B. Kluften, Lagerkleidung oder Verkleidungen könnt ihr auch in sogenannten Kleidertauschbörsen weitergeben. Die DPSG betreibt hierfür auch die </a:t>
            </a:r>
            <a:r>
              <a:rPr lang="de-DE" sz="1800" dirty="0" err="1">
                <a:hlinkClick r:id="rId2"/>
              </a:rPr>
              <a:t>Kluftbörse</a:t>
            </a:r>
            <a:r>
              <a:rPr lang="de-DE" sz="1800" dirty="0"/>
              <a:t> in der ihr eure alten oder zu klein-gewordenen Kluften anbieten könnt. </a:t>
            </a:r>
          </a:p>
          <a:p>
            <a:pPr marL="285750" lvl="0" indent="-285750">
              <a:spcAft>
                <a:spcPts val="600"/>
              </a:spcAft>
              <a:buFontTx/>
              <a:buChar char="-"/>
            </a:pPr>
            <a:r>
              <a:rPr lang="de-DE" sz="1800" dirty="0"/>
              <a:t>Ihr könnt bei Firmen nach Materialspenden (z.B. Papier, Stoff, Holz, etc.) fragen.</a:t>
            </a:r>
          </a:p>
        </p:txBody>
      </p:sp>
      <p:sp>
        <p:nvSpPr>
          <p:cNvPr id="3" name="Datumsplatzhalter 2"/>
          <p:cNvSpPr>
            <a:spLocks noGrp="1"/>
          </p:cNvSpPr>
          <p:nvPr>
            <p:ph type="dt" sz="half" idx="10"/>
          </p:nvPr>
        </p:nvSpPr>
        <p:spPr/>
        <p:txBody>
          <a:bodyPr/>
          <a:lstStyle/>
          <a:p>
            <a:fld id="{E307FF76-7CB0-4139-9948-1CE5E346D26B}" type="datetime1">
              <a:rPr lang="de-DE" smtClean="0"/>
              <a:pPr/>
              <a:t>22.02.2018</a:t>
            </a:fld>
            <a:endParaRPr lang="de-DE" dirty="0"/>
          </a:p>
        </p:txBody>
      </p:sp>
      <p:sp>
        <p:nvSpPr>
          <p:cNvPr id="5" name="Foliennummernplatzhalter 4"/>
          <p:cNvSpPr>
            <a:spLocks noGrp="1"/>
          </p:cNvSpPr>
          <p:nvPr>
            <p:ph type="sldNum" sz="quarter" idx="12"/>
          </p:nvPr>
        </p:nvSpPr>
        <p:spPr/>
        <p:txBody>
          <a:bodyPr/>
          <a:lstStyle/>
          <a:p>
            <a:fld id="{6C6AE60A-B69C-4790-82F7-3882EDF23186}" type="slidenum">
              <a:rPr lang="de-DE" smtClean="0"/>
              <a:pPr/>
              <a:t>47</a:t>
            </a:fld>
            <a:endParaRPr lang="de-DE" dirty="0"/>
          </a:p>
        </p:txBody>
      </p:sp>
      <p:sp>
        <p:nvSpPr>
          <p:cNvPr id="6" name="Inhaltsplatzhalter 5"/>
          <p:cNvSpPr>
            <a:spLocks noGrp="1"/>
          </p:cNvSpPr>
          <p:nvPr>
            <p:ph idx="16"/>
          </p:nvPr>
        </p:nvSpPr>
        <p:spPr/>
        <p:txBody>
          <a:bodyPr/>
          <a:lstStyle/>
          <a:p>
            <a:r>
              <a:rPr lang="de-DE" dirty="0">
                <a:solidFill>
                  <a:schemeClr val="accent1">
                    <a:lumMod val="75000"/>
                  </a:schemeClr>
                </a:solidFill>
              </a:rPr>
              <a:t>Notwendigkeit prüfen</a:t>
            </a:r>
          </a:p>
        </p:txBody>
      </p:sp>
      <p:sp>
        <p:nvSpPr>
          <p:cNvPr id="7" name="Textplatzhalter 6"/>
          <p:cNvSpPr>
            <a:spLocks noGrp="1"/>
          </p:cNvSpPr>
          <p:nvPr>
            <p:ph type="body" sz="quarter" idx="14"/>
          </p:nvPr>
        </p:nvSpPr>
        <p:spPr/>
        <p:txBody>
          <a:bodyPr>
            <a:normAutofit lnSpcReduction="10000"/>
          </a:bodyPr>
          <a:lstStyle/>
          <a:p>
            <a:r>
              <a:rPr lang="de-DE" dirty="0">
                <a:solidFill>
                  <a:schemeClr val="accent1">
                    <a:lumMod val="75000"/>
                  </a:schemeClr>
                </a:solidFill>
              </a:rPr>
              <a:t>Materiallager</a:t>
            </a:r>
          </a:p>
        </p:txBody>
      </p:sp>
      <p:sp>
        <p:nvSpPr>
          <p:cNvPr id="8" name="Textplatzhalter 7"/>
          <p:cNvSpPr>
            <a:spLocks noGrp="1"/>
          </p:cNvSpPr>
          <p:nvPr>
            <p:ph type="body" sz="quarter" idx="20"/>
          </p:nvPr>
        </p:nvSpPr>
        <p:spPr/>
        <p:txBody>
          <a:bodyPr/>
          <a:lstStyle/>
          <a:p>
            <a:r>
              <a:rPr lang="de-DE" dirty="0">
                <a:solidFill>
                  <a:schemeClr val="accent1">
                    <a:lumMod val="75000"/>
                  </a:schemeClr>
                </a:solidFill>
              </a:rPr>
              <a:t>Material</a:t>
            </a:r>
          </a:p>
        </p:txBody>
      </p:sp>
      <p:sp>
        <p:nvSpPr>
          <p:cNvPr id="4" name="Fußzeilenplatzhalter 3"/>
          <p:cNvSpPr>
            <a:spLocks noGrp="1"/>
          </p:cNvSpPr>
          <p:nvPr>
            <p:ph type="ftr" sz="quarter" idx="3"/>
          </p:nvPr>
        </p:nvSpPr>
        <p:spPr/>
        <p:txBody>
          <a:bodyPr/>
          <a:lstStyle/>
          <a:p>
            <a:r>
              <a:rPr lang="de-DE" dirty="0"/>
              <a:t>Green Events – nachhaltige Veranstaltungen in der DPSG</a:t>
            </a:r>
          </a:p>
        </p:txBody>
      </p:sp>
      <p:sp>
        <p:nvSpPr>
          <p:cNvPr id="9" name="Rechteck 8">
            <a:hlinkClick r:id="rId3" action="ppaction://hlinksldjump"/>
          </p:cNvPr>
          <p:cNvSpPr/>
          <p:nvPr/>
        </p:nvSpPr>
        <p:spPr>
          <a:xfrm>
            <a:off x="7020272" y="10837"/>
            <a:ext cx="2123728"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0" name="Rechteck 9">
            <a:hlinkClick r:id="rId4" action="ppaction://hlinksldjump"/>
          </p:cNvPr>
          <p:cNvSpPr/>
          <p:nvPr/>
        </p:nvSpPr>
        <p:spPr>
          <a:xfrm>
            <a:off x="35496" y="44624"/>
            <a:ext cx="2376264"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Grafik 11">
            <a:hlinkClick r:id="rId4" action="ppaction://hlinksldjump"/>
            <a:extLst>
              <a:ext uri="{FF2B5EF4-FFF2-40B4-BE49-F238E27FC236}">
                <a16:creationId xmlns:a16="http://schemas.microsoft.com/office/drawing/2014/main" xmlns="" id="{FFA72B5F-1784-404A-A19A-AF2017EF732B}"/>
              </a:ext>
            </a:extLst>
          </p:cNvPr>
          <p:cNvPicPr>
            <a:picLocks noChangeAspect="1"/>
          </p:cNvPicPr>
          <p:nvPr/>
        </p:nvPicPr>
        <p:blipFill rotWithShape="1">
          <a:blip r:embed="rId5" cstate="print">
            <a:clrChange>
              <a:clrFrom>
                <a:srgbClr val="F0F0F0"/>
              </a:clrFrom>
              <a:clrTo>
                <a:srgbClr val="F0F0F0">
                  <a:alpha val="0"/>
                </a:srgbClr>
              </a:clrTo>
            </a:clrChange>
            <a:extLst>
              <a:ext uri="{28A0092B-C50C-407E-A947-70E740481C1C}">
                <a14:useLocalDpi xmlns:a14="http://schemas.microsoft.com/office/drawing/2010/main" val="0"/>
              </a:ext>
            </a:extLst>
          </a:blip>
          <a:srcRect l="23750" t="24902" r="23195" b="24800"/>
          <a:stretch/>
        </p:blipFill>
        <p:spPr>
          <a:xfrm>
            <a:off x="7037112" y="6171166"/>
            <a:ext cx="669600" cy="634810"/>
          </a:xfrm>
          <a:prstGeom prst="rect">
            <a:avLst/>
          </a:prstGeom>
        </p:spPr>
      </p:pic>
    </p:spTree>
    <p:extLst>
      <p:ext uri="{BB962C8B-B14F-4D97-AF65-F5344CB8AC3E}">
        <p14:creationId xmlns:p14="http://schemas.microsoft.com/office/powerpoint/2010/main" val="177667863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323528" y="1957501"/>
            <a:ext cx="8229600" cy="3733873"/>
          </a:xfrm>
        </p:spPr>
        <p:txBody>
          <a:bodyPr/>
          <a:lstStyle/>
          <a:p>
            <a:pPr marL="285750" lvl="0" indent="-285750">
              <a:spcAft>
                <a:spcPts val="600"/>
              </a:spcAft>
              <a:buFontTx/>
              <a:buChar char="-"/>
            </a:pPr>
            <a:r>
              <a:rPr lang="de-DE" sz="1750" dirty="0"/>
              <a:t>Denkt daran, bei Neuanschaffungen auf ökologische Standards zu achten. Ihr könnt zum Beispiel Einwegartikel vermeiden oder Recyclingpapier verwenden. Beim Kaufen von Holzprodukten könnt ihr auf FSC oder PEFC-Zertifizierung achten. Außerdem könnt ihr faire Textilien und faire Ausrüstung (</a:t>
            </a:r>
            <a:r>
              <a:rPr lang="de-DE" sz="1750" dirty="0">
                <a:hlinkClick r:id="rId2"/>
              </a:rPr>
              <a:t>Rüsthaus</a:t>
            </a:r>
            <a:r>
              <a:rPr lang="de-DE" sz="1750" dirty="0"/>
              <a:t>, </a:t>
            </a:r>
            <a:r>
              <a:rPr lang="de-DE" sz="1750" dirty="0" err="1">
                <a:hlinkClick r:id="rId3"/>
              </a:rPr>
              <a:t>Vaude</a:t>
            </a:r>
            <a:r>
              <a:rPr lang="de-DE" sz="1750" dirty="0"/>
              <a:t>, etc.) anschaffen oder Produkte aus Behindertenwerkstätten kaufen. Es gibt zudem spezielle Hersteller von </a:t>
            </a:r>
            <a:r>
              <a:rPr lang="de-DE" sz="1750" dirty="0">
                <a:hlinkClick r:id="rId4"/>
              </a:rPr>
              <a:t>umweltfreundlichen Bastelmaterial</a:t>
            </a:r>
            <a:r>
              <a:rPr lang="de-DE" sz="1750" dirty="0"/>
              <a:t>.</a:t>
            </a:r>
          </a:p>
          <a:p>
            <a:pPr marL="285750" lvl="1">
              <a:spcAft>
                <a:spcPts val="600"/>
              </a:spcAft>
              <a:buFontTx/>
              <a:buChar char="-"/>
            </a:pPr>
            <a:r>
              <a:rPr lang="de-DE" sz="1750" dirty="0"/>
              <a:t>Um durch den Siegel-Dschungel den Durchblick nicht zu verlieren, gibt es die Seiten </a:t>
            </a:r>
            <a:r>
              <a:rPr lang="de-DE" sz="1750" dirty="0">
                <a:hlinkClick r:id="rId5"/>
              </a:rPr>
              <a:t>Siegelklarheit</a:t>
            </a:r>
            <a:r>
              <a:rPr lang="de-DE" sz="1750" dirty="0"/>
              <a:t> und </a:t>
            </a:r>
            <a:r>
              <a:rPr lang="de-DE" sz="1750" dirty="0">
                <a:hlinkClick r:id="rId6"/>
              </a:rPr>
              <a:t>Siegel-Check</a:t>
            </a:r>
            <a:r>
              <a:rPr lang="de-DE" sz="1750" dirty="0"/>
              <a:t> die euch dabei helfen können. </a:t>
            </a:r>
          </a:p>
          <a:p>
            <a:pPr marL="285750" lvl="1">
              <a:spcAft>
                <a:spcPts val="600"/>
              </a:spcAft>
              <a:buFontTx/>
              <a:buChar char="-"/>
            </a:pPr>
            <a:r>
              <a:rPr lang="de-DE" sz="1750" dirty="0"/>
              <a:t>Und auch beim BDKJ hat man sich Gedanken zum kritischen Konsum gemacht und dies auf einer </a:t>
            </a:r>
            <a:r>
              <a:rPr lang="de-DE" sz="1750" dirty="0">
                <a:hlinkClick r:id="rId7"/>
              </a:rPr>
              <a:t>Homepage</a:t>
            </a:r>
            <a:r>
              <a:rPr lang="de-DE" sz="1750" dirty="0"/>
              <a:t> zusammengefasst. Hier findet ihr viele Informationen über Ernährung, Textilien Elektro und IT, Strom, Geld und Mobilität. </a:t>
            </a:r>
          </a:p>
          <a:p>
            <a:pPr marL="685800" lvl="2">
              <a:spcAft>
                <a:spcPts val="600"/>
              </a:spcAft>
              <a:buFontTx/>
              <a:buChar char="-"/>
            </a:pPr>
            <a:endParaRPr lang="de-DE" sz="1750" dirty="0"/>
          </a:p>
        </p:txBody>
      </p:sp>
      <p:sp>
        <p:nvSpPr>
          <p:cNvPr id="3" name="Datumsplatzhalter 2"/>
          <p:cNvSpPr>
            <a:spLocks noGrp="1"/>
          </p:cNvSpPr>
          <p:nvPr>
            <p:ph type="dt" sz="half" idx="10"/>
          </p:nvPr>
        </p:nvSpPr>
        <p:spPr/>
        <p:txBody>
          <a:bodyPr/>
          <a:lstStyle/>
          <a:p>
            <a:fld id="{F2E3D119-64A4-4188-A9C0-547E00B2E3DD}" type="datetime1">
              <a:rPr lang="de-DE" smtClean="0"/>
              <a:pPr/>
              <a:t>22.02.2018</a:t>
            </a:fld>
            <a:endParaRPr lang="de-DE" dirty="0"/>
          </a:p>
        </p:txBody>
      </p:sp>
      <p:sp>
        <p:nvSpPr>
          <p:cNvPr id="5" name="Foliennummernplatzhalter 4"/>
          <p:cNvSpPr>
            <a:spLocks noGrp="1"/>
          </p:cNvSpPr>
          <p:nvPr>
            <p:ph type="sldNum" sz="quarter" idx="12"/>
          </p:nvPr>
        </p:nvSpPr>
        <p:spPr/>
        <p:txBody>
          <a:bodyPr/>
          <a:lstStyle/>
          <a:p>
            <a:fld id="{6C6AE60A-B69C-4790-82F7-3882EDF23186}" type="slidenum">
              <a:rPr lang="de-DE" smtClean="0"/>
              <a:pPr/>
              <a:t>48</a:t>
            </a:fld>
            <a:endParaRPr lang="de-DE" dirty="0"/>
          </a:p>
        </p:txBody>
      </p:sp>
      <p:sp>
        <p:nvSpPr>
          <p:cNvPr id="6" name="Inhaltsplatzhalter 5"/>
          <p:cNvSpPr>
            <a:spLocks noGrp="1"/>
          </p:cNvSpPr>
          <p:nvPr>
            <p:ph idx="16"/>
          </p:nvPr>
        </p:nvSpPr>
        <p:spPr/>
        <p:txBody>
          <a:bodyPr/>
          <a:lstStyle/>
          <a:p>
            <a:r>
              <a:rPr lang="de-DE" dirty="0">
                <a:solidFill>
                  <a:schemeClr val="accent1">
                    <a:lumMod val="75000"/>
                  </a:schemeClr>
                </a:solidFill>
              </a:rPr>
              <a:t>Ökologische Standards beachten</a:t>
            </a:r>
          </a:p>
        </p:txBody>
      </p:sp>
      <p:sp>
        <p:nvSpPr>
          <p:cNvPr id="7" name="Textplatzhalter 6"/>
          <p:cNvSpPr>
            <a:spLocks noGrp="1"/>
          </p:cNvSpPr>
          <p:nvPr>
            <p:ph type="body" sz="quarter" idx="14"/>
          </p:nvPr>
        </p:nvSpPr>
        <p:spPr/>
        <p:txBody>
          <a:bodyPr>
            <a:normAutofit lnSpcReduction="10000"/>
          </a:bodyPr>
          <a:lstStyle/>
          <a:p>
            <a:r>
              <a:rPr lang="de-DE" dirty="0">
                <a:solidFill>
                  <a:schemeClr val="accent1">
                    <a:lumMod val="75000"/>
                  </a:schemeClr>
                </a:solidFill>
              </a:rPr>
              <a:t>Materiallager</a:t>
            </a:r>
          </a:p>
        </p:txBody>
      </p:sp>
      <p:sp>
        <p:nvSpPr>
          <p:cNvPr id="8" name="Textplatzhalter 7"/>
          <p:cNvSpPr>
            <a:spLocks noGrp="1"/>
          </p:cNvSpPr>
          <p:nvPr>
            <p:ph type="body" sz="quarter" idx="20"/>
          </p:nvPr>
        </p:nvSpPr>
        <p:spPr/>
        <p:txBody>
          <a:bodyPr/>
          <a:lstStyle/>
          <a:p>
            <a:r>
              <a:rPr lang="de-DE" dirty="0">
                <a:solidFill>
                  <a:schemeClr val="accent1">
                    <a:lumMod val="75000"/>
                  </a:schemeClr>
                </a:solidFill>
              </a:rPr>
              <a:t>Material</a:t>
            </a:r>
          </a:p>
        </p:txBody>
      </p:sp>
      <p:sp>
        <p:nvSpPr>
          <p:cNvPr id="4" name="Fußzeilenplatzhalter 3"/>
          <p:cNvSpPr>
            <a:spLocks noGrp="1"/>
          </p:cNvSpPr>
          <p:nvPr>
            <p:ph type="ftr" sz="quarter" idx="3"/>
          </p:nvPr>
        </p:nvSpPr>
        <p:spPr/>
        <p:txBody>
          <a:bodyPr/>
          <a:lstStyle/>
          <a:p>
            <a:r>
              <a:rPr lang="de-DE" dirty="0"/>
              <a:t>Green Events – nachhaltige Veranstaltungen in der DPSG</a:t>
            </a:r>
          </a:p>
        </p:txBody>
      </p:sp>
      <p:sp>
        <p:nvSpPr>
          <p:cNvPr id="9" name="Rechteck 8">
            <a:hlinkClick r:id="rId8" action="ppaction://hlinksldjump"/>
          </p:cNvPr>
          <p:cNvSpPr/>
          <p:nvPr/>
        </p:nvSpPr>
        <p:spPr>
          <a:xfrm>
            <a:off x="7020272" y="10837"/>
            <a:ext cx="2123728"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0" name="Rechteck 9">
            <a:hlinkClick r:id="rId9" action="ppaction://hlinksldjump"/>
          </p:cNvPr>
          <p:cNvSpPr/>
          <p:nvPr/>
        </p:nvSpPr>
        <p:spPr>
          <a:xfrm>
            <a:off x="35496" y="44624"/>
            <a:ext cx="2376264"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Grafik 11">
            <a:hlinkClick r:id="rId9" action="ppaction://hlinksldjump"/>
            <a:extLst>
              <a:ext uri="{FF2B5EF4-FFF2-40B4-BE49-F238E27FC236}">
                <a16:creationId xmlns:a16="http://schemas.microsoft.com/office/drawing/2014/main" xmlns="" id="{ABFC696D-7AB5-46B7-A826-4871C7EC71F7}"/>
              </a:ext>
            </a:extLst>
          </p:cNvPr>
          <p:cNvPicPr>
            <a:picLocks noChangeAspect="1"/>
          </p:cNvPicPr>
          <p:nvPr/>
        </p:nvPicPr>
        <p:blipFill rotWithShape="1">
          <a:blip r:embed="rId10" cstate="print">
            <a:clrChange>
              <a:clrFrom>
                <a:srgbClr val="F0F0F0"/>
              </a:clrFrom>
              <a:clrTo>
                <a:srgbClr val="F0F0F0">
                  <a:alpha val="0"/>
                </a:srgbClr>
              </a:clrTo>
            </a:clrChange>
            <a:extLst>
              <a:ext uri="{28A0092B-C50C-407E-A947-70E740481C1C}">
                <a14:useLocalDpi xmlns:a14="http://schemas.microsoft.com/office/drawing/2010/main" val="0"/>
              </a:ext>
            </a:extLst>
          </a:blip>
          <a:srcRect l="23750" t="24902" r="23195" b="24800"/>
          <a:stretch/>
        </p:blipFill>
        <p:spPr>
          <a:xfrm>
            <a:off x="7037112" y="6171166"/>
            <a:ext cx="669600" cy="634810"/>
          </a:xfrm>
          <a:prstGeom prst="rect">
            <a:avLst/>
          </a:prstGeom>
        </p:spPr>
      </p:pic>
    </p:spTree>
    <p:extLst>
      <p:ext uri="{BB962C8B-B14F-4D97-AF65-F5344CB8AC3E}">
        <p14:creationId xmlns:p14="http://schemas.microsoft.com/office/powerpoint/2010/main" val="103461021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285750" lvl="0" indent="-285750">
              <a:spcAft>
                <a:spcPts val="600"/>
              </a:spcAft>
              <a:buFontTx/>
              <a:buChar char="-"/>
            </a:pPr>
            <a:r>
              <a:rPr lang="de-DE" sz="1800" dirty="0"/>
              <a:t>Grundsätzlich gilt: Material sparsam benutzen!</a:t>
            </a:r>
          </a:p>
          <a:p>
            <a:pPr marL="285750" lvl="0" indent="-285750">
              <a:spcAft>
                <a:spcPts val="600"/>
              </a:spcAft>
              <a:buFontTx/>
              <a:buChar char="-"/>
            </a:pPr>
            <a:r>
              <a:rPr lang="de-DE" sz="1800" dirty="0"/>
              <a:t>Dies beinhaltet auch Werkzeug und Material gründlich zu pflegen um es somit so lange wie möglich zu erhalten.</a:t>
            </a:r>
          </a:p>
          <a:p>
            <a:pPr marL="285750" lvl="0" indent="-285750">
              <a:spcAft>
                <a:spcPts val="600"/>
              </a:spcAft>
              <a:buFontTx/>
              <a:buChar char="-"/>
            </a:pPr>
            <a:r>
              <a:rPr lang="de-DE" sz="1800" dirty="0"/>
              <a:t>Außerdem könnt ihr zwischen Verbrauchsmaterial und Programmmaterial unterscheiden. Letzteres könnt ihr, in abgewandelter Form, wiederverwenden.</a:t>
            </a:r>
          </a:p>
          <a:p>
            <a:pPr marL="285750" lvl="0" indent="-285750">
              <a:spcAft>
                <a:spcPts val="600"/>
              </a:spcAft>
              <a:buFontTx/>
              <a:buChar char="-"/>
            </a:pPr>
            <a:r>
              <a:rPr lang="de-DE" sz="1800" dirty="0"/>
              <a:t>Baumaterial (wie z.B. Holz) könnt ihr ebenfalls lagern und für weitere Veranstaltung wiederverwenden.</a:t>
            </a:r>
          </a:p>
          <a:p>
            <a:pPr marL="285750" lvl="0" indent="-285750">
              <a:spcAft>
                <a:spcPts val="600"/>
              </a:spcAft>
              <a:buFontTx/>
              <a:buChar char="-"/>
            </a:pPr>
            <a:r>
              <a:rPr lang="de-DE" sz="1800" dirty="0"/>
              <a:t>Ihr könnt übersichtliche Inventarlisten führen und die Kommunikation mit allen Beteiligten pflegen, um Mehrfachanschaffungen zu vermeiden.</a:t>
            </a:r>
          </a:p>
        </p:txBody>
      </p:sp>
      <p:sp>
        <p:nvSpPr>
          <p:cNvPr id="3" name="Datumsplatzhalter 2"/>
          <p:cNvSpPr>
            <a:spLocks noGrp="1"/>
          </p:cNvSpPr>
          <p:nvPr>
            <p:ph type="dt" sz="half" idx="10"/>
          </p:nvPr>
        </p:nvSpPr>
        <p:spPr/>
        <p:txBody>
          <a:bodyPr/>
          <a:lstStyle/>
          <a:p>
            <a:fld id="{4DDFA3AA-F6D5-4FE5-A45C-A2DF6DF6A72C}" type="datetime1">
              <a:rPr lang="de-DE" smtClean="0"/>
              <a:pPr/>
              <a:t>22.02.2018</a:t>
            </a:fld>
            <a:endParaRPr lang="de-DE" dirty="0"/>
          </a:p>
        </p:txBody>
      </p:sp>
      <p:sp>
        <p:nvSpPr>
          <p:cNvPr id="5" name="Foliennummernplatzhalter 4"/>
          <p:cNvSpPr>
            <a:spLocks noGrp="1"/>
          </p:cNvSpPr>
          <p:nvPr>
            <p:ph type="sldNum" sz="quarter" idx="12"/>
          </p:nvPr>
        </p:nvSpPr>
        <p:spPr/>
        <p:txBody>
          <a:bodyPr/>
          <a:lstStyle/>
          <a:p>
            <a:fld id="{6C6AE60A-B69C-4790-82F7-3882EDF23186}" type="slidenum">
              <a:rPr lang="de-DE" smtClean="0"/>
              <a:pPr/>
              <a:t>49</a:t>
            </a:fld>
            <a:endParaRPr lang="de-DE" dirty="0"/>
          </a:p>
        </p:txBody>
      </p:sp>
      <p:sp>
        <p:nvSpPr>
          <p:cNvPr id="6" name="Inhaltsplatzhalter 5"/>
          <p:cNvSpPr>
            <a:spLocks noGrp="1"/>
          </p:cNvSpPr>
          <p:nvPr>
            <p:ph idx="16"/>
          </p:nvPr>
        </p:nvSpPr>
        <p:spPr/>
        <p:txBody>
          <a:bodyPr/>
          <a:lstStyle/>
          <a:p>
            <a:r>
              <a:rPr lang="de-DE" dirty="0">
                <a:solidFill>
                  <a:schemeClr val="accent1">
                    <a:lumMod val="75000"/>
                  </a:schemeClr>
                </a:solidFill>
              </a:rPr>
              <a:t>Erhalten statt verbrauchen</a:t>
            </a:r>
          </a:p>
        </p:txBody>
      </p:sp>
      <p:sp>
        <p:nvSpPr>
          <p:cNvPr id="7" name="Textplatzhalter 6"/>
          <p:cNvSpPr>
            <a:spLocks noGrp="1"/>
          </p:cNvSpPr>
          <p:nvPr>
            <p:ph type="body" sz="quarter" idx="14"/>
          </p:nvPr>
        </p:nvSpPr>
        <p:spPr/>
        <p:txBody>
          <a:bodyPr>
            <a:normAutofit lnSpcReduction="10000"/>
          </a:bodyPr>
          <a:lstStyle/>
          <a:p>
            <a:r>
              <a:rPr lang="de-DE" dirty="0">
                <a:solidFill>
                  <a:schemeClr val="accent1">
                    <a:lumMod val="75000"/>
                  </a:schemeClr>
                </a:solidFill>
              </a:rPr>
              <a:t>Materiallager</a:t>
            </a:r>
          </a:p>
        </p:txBody>
      </p:sp>
      <p:sp>
        <p:nvSpPr>
          <p:cNvPr id="8" name="Textplatzhalter 7"/>
          <p:cNvSpPr>
            <a:spLocks noGrp="1"/>
          </p:cNvSpPr>
          <p:nvPr>
            <p:ph type="body" sz="quarter" idx="20"/>
          </p:nvPr>
        </p:nvSpPr>
        <p:spPr/>
        <p:txBody>
          <a:bodyPr/>
          <a:lstStyle/>
          <a:p>
            <a:r>
              <a:rPr lang="de-DE" dirty="0">
                <a:solidFill>
                  <a:schemeClr val="accent1">
                    <a:lumMod val="75000"/>
                  </a:schemeClr>
                </a:solidFill>
              </a:rPr>
              <a:t>Material</a:t>
            </a:r>
          </a:p>
        </p:txBody>
      </p:sp>
      <p:sp>
        <p:nvSpPr>
          <p:cNvPr id="4" name="Fußzeilenplatzhalter 3"/>
          <p:cNvSpPr>
            <a:spLocks noGrp="1"/>
          </p:cNvSpPr>
          <p:nvPr>
            <p:ph type="ftr" sz="quarter" idx="3"/>
          </p:nvPr>
        </p:nvSpPr>
        <p:spPr/>
        <p:txBody>
          <a:bodyPr/>
          <a:lstStyle/>
          <a:p>
            <a:r>
              <a:rPr lang="de-DE" dirty="0"/>
              <a:t>Green Events – nachhaltige Veranstaltungen in der DPSG</a:t>
            </a:r>
          </a:p>
        </p:txBody>
      </p:sp>
      <p:sp>
        <p:nvSpPr>
          <p:cNvPr id="9" name="Rechteck 8">
            <a:hlinkClick r:id="rId2" action="ppaction://hlinksldjump"/>
          </p:cNvPr>
          <p:cNvSpPr/>
          <p:nvPr/>
        </p:nvSpPr>
        <p:spPr>
          <a:xfrm>
            <a:off x="7020272" y="10837"/>
            <a:ext cx="2123728"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0" name="Rechteck 9">
            <a:hlinkClick r:id="rId3" action="ppaction://hlinksldjump"/>
          </p:cNvPr>
          <p:cNvSpPr/>
          <p:nvPr/>
        </p:nvSpPr>
        <p:spPr>
          <a:xfrm>
            <a:off x="35496" y="44624"/>
            <a:ext cx="2376264"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Grafik 11">
            <a:hlinkClick r:id="rId3" action="ppaction://hlinksldjump"/>
            <a:extLst>
              <a:ext uri="{FF2B5EF4-FFF2-40B4-BE49-F238E27FC236}">
                <a16:creationId xmlns:a16="http://schemas.microsoft.com/office/drawing/2014/main" xmlns="" id="{C238C31D-1B48-4136-A8D7-094CEBE5F194}"/>
              </a:ext>
            </a:extLst>
          </p:cNvPr>
          <p:cNvPicPr>
            <a:picLocks noChangeAspect="1"/>
          </p:cNvPicPr>
          <p:nvPr/>
        </p:nvPicPr>
        <p:blipFill rotWithShape="1">
          <a:blip r:embed="rId4" cstate="print">
            <a:clrChange>
              <a:clrFrom>
                <a:srgbClr val="F0F0F0"/>
              </a:clrFrom>
              <a:clrTo>
                <a:srgbClr val="F0F0F0">
                  <a:alpha val="0"/>
                </a:srgbClr>
              </a:clrTo>
            </a:clrChange>
            <a:extLst>
              <a:ext uri="{28A0092B-C50C-407E-A947-70E740481C1C}">
                <a14:useLocalDpi xmlns:a14="http://schemas.microsoft.com/office/drawing/2010/main" val="0"/>
              </a:ext>
            </a:extLst>
          </a:blip>
          <a:srcRect l="23750" t="24902" r="23195" b="24800"/>
          <a:stretch/>
        </p:blipFill>
        <p:spPr>
          <a:xfrm>
            <a:off x="7037112" y="6171166"/>
            <a:ext cx="669600" cy="634810"/>
          </a:xfrm>
          <a:prstGeom prst="rect">
            <a:avLst/>
          </a:prstGeom>
        </p:spPr>
      </p:pic>
    </p:spTree>
    <p:extLst>
      <p:ext uri="{BB962C8B-B14F-4D97-AF65-F5344CB8AC3E}">
        <p14:creationId xmlns:p14="http://schemas.microsoft.com/office/powerpoint/2010/main" val="3244635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 name="Rechteck 16">
            <a:hlinkHover r:id="rId2" action="ppaction://hlinksldjump"/>
            <a:extLst>
              <a:ext uri="{FF2B5EF4-FFF2-40B4-BE49-F238E27FC236}">
                <a16:creationId xmlns:a16="http://schemas.microsoft.com/office/drawing/2014/main" xmlns="" id="{1FADC123-2C1C-41D8-A34A-C55E50042CFB}"/>
              </a:ext>
            </a:extLst>
          </p:cNvPr>
          <p:cNvSpPr/>
          <p:nvPr/>
        </p:nvSpPr>
        <p:spPr>
          <a:xfrm>
            <a:off x="179512" y="1196752"/>
            <a:ext cx="8964488" cy="5661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Textplatzhalter 7"/>
          <p:cNvSpPr>
            <a:spLocks noGrp="1"/>
          </p:cNvSpPr>
          <p:nvPr>
            <p:ph type="body" sz="quarter" idx="14"/>
          </p:nvPr>
        </p:nvSpPr>
        <p:spPr/>
        <p:txBody>
          <a:bodyPr>
            <a:normAutofit lnSpcReduction="10000"/>
          </a:bodyPr>
          <a:lstStyle/>
          <a:p>
            <a:r>
              <a:rPr lang="de-DE" dirty="0"/>
              <a:t>Die drei Bereiche der Nachhaltigkeit</a:t>
            </a:r>
          </a:p>
        </p:txBody>
      </p:sp>
      <p:sp>
        <p:nvSpPr>
          <p:cNvPr id="19" name="Textplatzhalter 18"/>
          <p:cNvSpPr>
            <a:spLocks noGrp="1"/>
          </p:cNvSpPr>
          <p:nvPr>
            <p:ph type="body" sz="quarter" idx="20"/>
          </p:nvPr>
        </p:nvSpPr>
        <p:spPr/>
        <p:txBody>
          <a:bodyPr/>
          <a:lstStyle/>
          <a:p>
            <a:r>
              <a:rPr lang="de-DE" dirty="0"/>
              <a:t>Green Events</a:t>
            </a:r>
          </a:p>
        </p:txBody>
      </p:sp>
      <p:pic>
        <p:nvPicPr>
          <p:cNvPr id="13" name="Grafik 12"/>
          <p:cNvPicPr>
            <a:picLocks noChangeAspect="1"/>
          </p:cNvPicPr>
          <p:nvPr/>
        </p:nvPicPr>
        <p:blipFill rotWithShape="1">
          <a:blip r:embed="rId3" cstate="print">
            <a:duotone>
              <a:prstClr val="black"/>
              <a:srgbClr val="FF0000">
                <a:tint val="45000"/>
                <a:satMod val="400000"/>
              </a:srgbClr>
            </a:duotone>
            <a:extLst>
              <a:ext uri="{28A0092B-C50C-407E-A947-70E740481C1C}">
                <a14:useLocalDpi xmlns:a14="http://schemas.microsoft.com/office/drawing/2010/main" val="0"/>
              </a:ext>
            </a:extLst>
          </a:blip>
          <a:srcRect b="42340"/>
          <a:stretch/>
        </p:blipFill>
        <p:spPr>
          <a:xfrm>
            <a:off x="1500166" y="1945345"/>
            <a:ext cx="4824536" cy="1412218"/>
          </a:xfrm>
          <a:prstGeom prst="rect">
            <a:avLst/>
          </a:prstGeom>
        </p:spPr>
      </p:pic>
      <p:sp>
        <p:nvSpPr>
          <p:cNvPr id="2" name="Rechteck 1">
            <a:extLst>
              <a:ext uri="{FF2B5EF4-FFF2-40B4-BE49-F238E27FC236}">
                <a16:creationId xmlns:a16="http://schemas.microsoft.com/office/drawing/2014/main" xmlns="" id="{2207CF15-ACBD-4D9E-9902-F587A27B63D2}"/>
              </a:ext>
            </a:extLst>
          </p:cNvPr>
          <p:cNvSpPr/>
          <p:nvPr/>
        </p:nvSpPr>
        <p:spPr>
          <a:xfrm>
            <a:off x="777098" y="4042885"/>
            <a:ext cx="7589803" cy="1200329"/>
          </a:xfrm>
          <a:prstGeom prst="rect">
            <a:avLst/>
          </a:prstGeom>
        </p:spPr>
        <p:txBody>
          <a:bodyPr wrap="square">
            <a:spAutoFit/>
          </a:bodyPr>
          <a:lstStyle/>
          <a:p>
            <a:r>
              <a:rPr lang="de-DE" b="1" dirty="0">
                <a:solidFill>
                  <a:srgbClr val="703737"/>
                </a:solidFill>
              </a:rPr>
              <a:t>Soziales: </a:t>
            </a:r>
            <a:r>
              <a:rPr lang="de-DE" dirty="0"/>
              <a:t>Soziale Ziele betreffen alle Aspekte unseres Zusammenlebens und umfassen unter anderem faires, ethisches Handeln, das Schaffen eines Mehrwerts, der der Gemeinschaft dient und das Einbeziehen von Menschen mit Behinderung in die Veranstaltungsorganisation.</a:t>
            </a:r>
          </a:p>
        </p:txBody>
      </p:sp>
      <p:sp>
        <p:nvSpPr>
          <p:cNvPr id="18" name="Textfeld 17">
            <a:extLst>
              <a:ext uri="{FF2B5EF4-FFF2-40B4-BE49-F238E27FC236}">
                <a16:creationId xmlns:a16="http://schemas.microsoft.com/office/drawing/2014/main" xmlns="" id="{1CA7E8BA-5A1F-431F-9653-4B129A86FDCE}"/>
              </a:ext>
            </a:extLst>
          </p:cNvPr>
          <p:cNvSpPr txBox="1"/>
          <p:nvPr/>
        </p:nvSpPr>
        <p:spPr>
          <a:xfrm>
            <a:off x="3690451" y="3230832"/>
            <a:ext cx="1368152" cy="430887"/>
          </a:xfrm>
          <a:prstGeom prst="rect">
            <a:avLst/>
          </a:prstGeom>
          <a:noFill/>
        </p:spPr>
        <p:txBody>
          <a:bodyPr wrap="square" rtlCol="0">
            <a:spAutoFit/>
          </a:bodyPr>
          <a:lstStyle/>
          <a:p>
            <a:r>
              <a:rPr lang="de-DE" sz="2200" b="1" dirty="0">
                <a:solidFill>
                  <a:srgbClr val="703737"/>
                </a:solidFill>
              </a:rPr>
              <a:t>Soziales</a:t>
            </a:r>
          </a:p>
        </p:txBody>
      </p:sp>
    </p:spTree>
    <p:extLst>
      <p:ext uri="{BB962C8B-B14F-4D97-AF65-F5344CB8AC3E}">
        <p14:creationId xmlns:p14="http://schemas.microsoft.com/office/powerpoint/2010/main" val="10249236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457200" y="1711351"/>
            <a:ext cx="8229600" cy="3733873"/>
          </a:xfrm>
        </p:spPr>
        <p:txBody>
          <a:bodyPr/>
          <a:lstStyle/>
          <a:p>
            <a:pPr marL="285750" indent="-285750">
              <a:spcAft>
                <a:spcPts val="600"/>
              </a:spcAft>
              <a:buFontTx/>
              <a:buChar char="-"/>
            </a:pPr>
            <a:r>
              <a:rPr lang="de-DE" sz="1750" dirty="0"/>
              <a:t>Welches Material benutzen wir?</a:t>
            </a:r>
          </a:p>
          <a:p>
            <a:pPr marL="285750" indent="-285750">
              <a:spcAft>
                <a:spcPts val="600"/>
              </a:spcAft>
              <a:buFontTx/>
              <a:buChar char="-"/>
            </a:pPr>
            <a:r>
              <a:rPr lang="de-DE" sz="1750" dirty="0"/>
              <a:t>Woher kommt das Material?</a:t>
            </a:r>
          </a:p>
          <a:p>
            <a:pPr marL="285750" indent="-285750">
              <a:spcAft>
                <a:spcPts val="600"/>
              </a:spcAft>
              <a:buFontTx/>
              <a:buChar char="-"/>
            </a:pPr>
            <a:r>
              <a:rPr lang="de-DE" sz="1750" dirty="0"/>
              <a:t>Wo können wir Material leihen?</a:t>
            </a:r>
          </a:p>
          <a:p>
            <a:pPr marL="285750" indent="-285750">
              <a:spcAft>
                <a:spcPts val="600"/>
              </a:spcAft>
              <a:buFontTx/>
              <a:buChar char="-"/>
            </a:pPr>
            <a:r>
              <a:rPr lang="de-DE" sz="1750" dirty="0"/>
              <a:t>Können wir bei Firmen Materialspenden bekommen?</a:t>
            </a:r>
          </a:p>
          <a:p>
            <a:pPr marL="285750" indent="-285750">
              <a:spcAft>
                <a:spcPts val="600"/>
              </a:spcAft>
              <a:buFontTx/>
              <a:buChar char="-"/>
            </a:pPr>
            <a:r>
              <a:rPr lang="de-DE" sz="1750" dirty="0"/>
              <a:t>Auf welche Siegel und ökologische Standards achten wir beim Kauf?</a:t>
            </a:r>
          </a:p>
          <a:p>
            <a:pPr marL="285750" indent="-285750">
              <a:spcAft>
                <a:spcPts val="600"/>
              </a:spcAft>
              <a:buFontTx/>
              <a:buChar char="-"/>
            </a:pPr>
            <a:r>
              <a:rPr lang="de-DE" sz="1750" dirty="0"/>
              <a:t>Wie sparsam können wir mit dem Material umgehen?</a:t>
            </a:r>
          </a:p>
          <a:p>
            <a:pPr marL="285750" indent="-285750">
              <a:spcAft>
                <a:spcPts val="600"/>
              </a:spcAft>
              <a:buFontTx/>
              <a:buChar char="-"/>
            </a:pPr>
            <a:r>
              <a:rPr lang="de-DE" sz="1750" dirty="0"/>
              <a:t>Was passiert mit dem Material nach dem Lager bzw. der Veranstaltung?</a:t>
            </a:r>
          </a:p>
          <a:p>
            <a:pPr marL="285750" indent="-285750">
              <a:spcAft>
                <a:spcPts val="600"/>
              </a:spcAft>
              <a:buFontTx/>
              <a:buChar char="-"/>
            </a:pPr>
            <a:r>
              <a:rPr lang="de-DE" sz="1750" dirty="0"/>
              <a:t>Pflegen wir unser Werkzeug und Material gründlich um diese lange zu nutzen?</a:t>
            </a:r>
          </a:p>
          <a:p>
            <a:pPr marL="285750" indent="-285750">
              <a:spcAft>
                <a:spcPts val="600"/>
              </a:spcAft>
              <a:buFontTx/>
              <a:buChar char="-"/>
            </a:pPr>
            <a:r>
              <a:rPr lang="de-DE" sz="1750" dirty="0"/>
              <a:t>Unterscheiden wir zwischen Verbrauchs- und Programmmaterial?</a:t>
            </a:r>
          </a:p>
          <a:p>
            <a:pPr marL="285750" indent="-285750">
              <a:spcAft>
                <a:spcPts val="600"/>
              </a:spcAft>
              <a:buFontTx/>
              <a:buChar char="-"/>
            </a:pPr>
            <a:r>
              <a:rPr lang="de-DE" sz="1750" dirty="0"/>
              <a:t>Welches Material können wir lagern um es nochmal zu benutzen?</a:t>
            </a:r>
          </a:p>
          <a:p>
            <a:pPr marL="285750" indent="-285750">
              <a:spcAft>
                <a:spcPts val="600"/>
              </a:spcAft>
              <a:buFontTx/>
              <a:buChar char="-"/>
            </a:pPr>
            <a:r>
              <a:rPr lang="de-DE" sz="1750" dirty="0"/>
              <a:t>Haben wir eine übersichtliche Inventarliste?</a:t>
            </a:r>
          </a:p>
          <a:p>
            <a:endParaRPr lang="de-DE" sz="1750" dirty="0"/>
          </a:p>
          <a:p>
            <a:endParaRPr lang="de-DE" sz="1750" dirty="0"/>
          </a:p>
          <a:p>
            <a:endParaRPr lang="de-DE" sz="1750" dirty="0"/>
          </a:p>
          <a:p>
            <a:endParaRPr lang="de-DE" sz="1750" dirty="0"/>
          </a:p>
        </p:txBody>
      </p:sp>
      <p:sp>
        <p:nvSpPr>
          <p:cNvPr id="3" name="Datumsplatzhalter 2"/>
          <p:cNvSpPr>
            <a:spLocks noGrp="1"/>
          </p:cNvSpPr>
          <p:nvPr>
            <p:ph type="dt" sz="half" idx="10"/>
          </p:nvPr>
        </p:nvSpPr>
        <p:spPr/>
        <p:txBody>
          <a:bodyPr/>
          <a:lstStyle/>
          <a:p>
            <a:fld id="{169003BB-480B-4BD3-80B5-BCEF8114E85E}" type="datetime1">
              <a:rPr lang="de-DE" smtClean="0"/>
              <a:pPr/>
              <a:t>22.02.2018</a:t>
            </a:fld>
            <a:endParaRPr lang="de-DE" dirty="0"/>
          </a:p>
        </p:txBody>
      </p:sp>
      <p:sp>
        <p:nvSpPr>
          <p:cNvPr id="4" name="Foliennummernplatzhalter 3"/>
          <p:cNvSpPr>
            <a:spLocks noGrp="1"/>
          </p:cNvSpPr>
          <p:nvPr>
            <p:ph type="sldNum" sz="quarter" idx="12"/>
          </p:nvPr>
        </p:nvSpPr>
        <p:spPr/>
        <p:txBody>
          <a:bodyPr/>
          <a:lstStyle/>
          <a:p>
            <a:fld id="{6C6AE60A-B69C-4790-82F7-3882EDF23186}" type="slidenum">
              <a:rPr lang="de-DE" smtClean="0"/>
              <a:pPr/>
              <a:t>50</a:t>
            </a:fld>
            <a:endParaRPr lang="de-DE" dirty="0"/>
          </a:p>
        </p:txBody>
      </p:sp>
      <p:sp>
        <p:nvSpPr>
          <p:cNvPr id="9" name="Inhaltsplatzhalter 8"/>
          <p:cNvSpPr>
            <a:spLocks noGrp="1"/>
          </p:cNvSpPr>
          <p:nvPr>
            <p:ph idx="16"/>
          </p:nvPr>
        </p:nvSpPr>
        <p:spPr/>
        <p:txBody>
          <a:bodyPr/>
          <a:lstStyle/>
          <a:p>
            <a:r>
              <a:rPr lang="de-DE" dirty="0"/>
              <a:t>Checkliste Material</a:t>
            </a:r>
          </a:p>
        </p:txBody>
      </p:sp>
      <p:sp>
        <p:nvSpPr>
          <p:cNvPr id="7" name="Textplatzhalter 6"/>
          <p:cNvSpPr>
            <a:spLocks noGrp="1"/>
          </p:cNvSpPr>
          <p:nvPr>
            <p:ph type="body" sz="quarter" idx="14"/>
          </p:nvPr>
        </p:nvSpPr>
        <p:spPr/>
        <p:txBody>
          <a:bodyPr>
            <a:normAutofit lnSpcReduction="10000"/>
          </a:bodyPr>
          <a:lstStyle/>
          <a:p>
            <a:r>
              <a:rPr lang="de-DE" dirty="0">
                <a:solidFill>
                  <a:schemeClr val="accent1">
                    <a:lumMod val="75000"/>
                  </a:schemeClr>
                </a:solidFill>
              </a:rPr>
              <a:t>Materiallager</a:t>
            </a:r>
          </a:p>
        </p:txBody>
      </p:sp>
      <p:sp>
        <p:nvSpPr>
          <p:cNvPr id="10" name="Textplatzhalter 9"/>
          <p:cNvSpPr>
            <a:spLocks noGrp="1"/>
          </p:cNvSpPr>
          <p:nvPr>
            <p:ph type="body" sz="quarter" idx="20"/>
          </p:nvPr>
        </p:nvSpPr>
        <p:spPr/>
        <p:txBody>
          <a:bodyPr/>
          <a:lstStyle/>
          <a:p>
            <a:r>
              <a:rPr lang="de-DE" dirty="0"/>
              <a:t>Material</a:t>
            </a:r>
          </a:p>
        </p:txBody>
      </p:sp>
      <p:sp>
        <p:nvSpPr>
          <p:cNvPr id="8" name="Fußzeilenplatzhalter 7"/>
          <p:cNvSpPr>
            <a:spLocks noGrp="1"/>
          </p:cNvSpPr>
          <p:nvPr>
            <p:ph type="ftr" sz="quarter" idx="3"/>
          </p:nvPr>
        </p:nvSpPr>
        <p:spPr/>
        <p:txBody>
          <a:bodyPr/>
          <a:lstStyle/>
          <a:p>
            <a:r>
              <a:rPr lang="de-DE" dirty="0"/>
              <a:t>Green Events – nachhaltige Veranstaltungen in der DPSG</a:t>
            </a:r>
          </a:p>
        </p:txBody>
      </p:sp>
      <p:sp>
        <p:nvSpPr>
          <p:cNvPr id="13" name="Rechteck 12">
            <a:hlinkClick r:id="rId2" action="ppaction://hlinksldjump"/>
          </p:cNvPr>
          <p:cNvSpPr/>
          <p:nvPr/>
        </p:nvSpPr>
        <p:spPr>
          <a:xfrm>
            <a:off x="0" y="0"/>
            <a:ext cx="2376264"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hteck 13">
            <a:hlinkClick r:id="rId3" action="ppaction://hlinksldjump"/>
          </p:cNvPr>
          <p:cNvSpPr/>
          <p:nvPr/>
        </p:nvSpPr>
        <p:spPr>
          <a:xfrm>
            <a:off x="7020272" y="10837"/>
            <a:ext cx="2123728"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Grafik 11">
            <a:hlinkClick r:id="rId2" action="ppaction://hlinksldjump"/>
            <a:extLst>
              <a:ext uri="{FF2B5EF4-FFF2-40B4-BE49-F238E27FC236}">
                <a16:creationId xmlns:a16="http://schemas.microsoft.com/office/drawing/2014/main" xmlns="" id="{67583442-17C1-4930-8788-2EDC42EEBA43}"/>
              </a:ext>
            </a:extLst>
          </p:cNvPr>
          <p:cNvPicPr>
            <a:picLocks noChangeAspect="1"/>
          </p:cNvPicPr>
          <p:nvPr/>
        </p:nvPicPr>
        <p:blipFill rotWithShape="1">
          <a:blip r:embed="rId4" cstate="print">
            <a:clrChange>
              <a:clrFrom>
                <a:srgbClr val="F0F0F0"/>
              </a:clrFrom>
              <a:clrTo>
                <a:srgbClr val="F0F0F0">
                  <a:alpha val="0"/>
                </a:srgbClr>
              </a:clrTo>
            </a:clrChange>
            <a:extLst>
              <a:ext uri="{28A0092B-C50C-407E-A947-70E740481C1C}">
                <a14:useLocalDpi xmlns:a14="http://schemas.microsoft.com/office/drawing/2010/main" val="0"/>
              </a:ext>
            </a:extLst>
          </a:blip>
          <a:srcRect l="23750" t="24902" r="23195" b="24800"/>
          <a:stretch/>
        </p:blipFill>
        <p:spPr>
          <a:xfrm>
            <a:off x="7037112" y="6171166"/>
            <a:ext cx="669600" cy="634810"/>
          </a:xfrm>
          <a:prstGeom prst="rect">
            <a:avLst/>
          </a:prstGeom>
        </p:spPr>
      </p:pic>
    </p:spTree>
    <p:extLst>
      <p:ext uri="{BB962C8B-B14F-4D97-AF65-F5344CB8AC3E}">
        <p14:creationId xmlns:p14="http://schemas.microsoft.com/office/powerpoint/2010/main" val="229059443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hteck 13">
            <a:hlinkClick r:id="rId2" action="ppaction://hlinksldjump"/>
          </p:cNvPr>
          <p:cNvSpPr/>
          <p:nvPr/>
        </p:nvSpPr>
        <p:spPr>
          <a:xfrm>
            <a:off x="467544" y="1495868"/>
            <a:ext cx="8229600" cy="503957"/>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5" name="Rechteck 14">
            <a:hlinkClick r:id="rId3" action="ppaction://hlinksldjump"/>
          </p:cNvPr>
          <p:cNvSpPr/>
          <p:nvPr/>
        </p:nvSpPr>
        <p:spPr>
          <a:xfrm>
            <a:off x="467544" y="2216085"/>
            <a:ext cx="8229600" cy="503957"/>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6" name="Rechteck 15">
            <a:hlinkClick r:id="rId4" action="ppaction://hlinksldjump"/>
          </p:cNvPr>
          <p:cNvSpPr/>
          <p:nvPr/>
        </p:nvSpPr>
        <p:spPr>
          <a:xfrm>
            <a:off x="467544" y="2952753"/>
            <a:ext cx="8229600" cy="503957"/>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7" name="Rechteck 16">
            <a:hlinkClick r:id="rId5" action="ppaction://hlinksldjump"/>
          </p:cNvPr>
          <p:cNvSpPr/>
          <p:nvPr/>
        </p:nvSpPr>
        <p:spPr>
          <a:xfrm>
            <a:off x="467544" y="3683879"/>
            <a:ext cx="8229600" cy="503957"/>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8" name="Rechteck 17">
            <a:hlinkClick r:id="rId6" action="ppaction://hlinksldjump"/>
          </p:cNvPr>
          <p:cNvSpPr/>
          <p:nvPr/>
        </p:nvSpPr>
        <p:spPr>
          <a:xfrm>
            <a:off x="467544" y="4415043"/>
            <a:ext cx="8229600" cy="503957"/>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0" name="Rechteck 19">
            <a:hlinkClick r:id="rId7" action="ppaction://hlinksldjump"/>
          </p:cNvPr>
          <p:cNvSpPr/>
          <p:nvPr/>
        </p:nvSpPr>
        <p:spPr>
          <a:xfrm>
            <a:off x="457200" y="5143114"/>
            <a:ext cx="8229600" cy="503957"/>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 name="Datumsplatzhalter 1"/>
          <p:cNvSpPr>
            <a:spLocks noGrp="1"/>
          </p:cNvSpPr>
          <p:nvPr>
            <p:ph type="dt" sz="half" idx="10"/>
          </p:nvPr>
        </p:nvSpPr>
        <p:spPr/>
        <p:txBody>
          <a:bodyPr/>
          <a:lstStyle/>
          <a:p>
            <a:fld id="{324BBBF4-F255-42F4-B019-C98B8D80834B}" type="datetime1">
              <a:rPr lang="de-DE" smtClean="0"/>
              <a:pPr/>
              <a:t>22.02.2018</a:t>
            </a:fld>
            <a:endParaRPr lang="de-DE" dirty="0"/>
          </a:p>
        </p:txBody>
      </p:sp>
      <p:sp>
        <p:nvSpPr>
          <p:cNvPr id="4" name="Foliennummernplatzhalter 3"/>
          <p:cNvSpPr>
            <a:spLocks noGrp="1"/>
          </p:cNvSpPr>
          <p:nvPr>
            <p:ph type="sldNum" sz="quarter" idx="12"/>
          </p:nvPr>
        </p:nvSpPr>
        <p:spPr/>
        <p:txBody>
          <a:bodyPr/>
          <a:lstStyle/>
          <a:p>
            <a:fld id="{6C6AE60A-B69C-4790-82F7-3882EDF23186}" type="slidenum">
              <a:rPr lang="de-DE" smtClean="0"/>
              <a:pPr/>
              <a:t>51</a:t>
            </a:fld>
            <a:endParaRPr lang="de-DE" dirty="0"/>
          </a:p>
        </p:txBody>
      </p:sp>
      <p:sp>
        <p:nvSpPr>
          <p:cNvPr id="5" name="Textplatzhalter 4"/>
          <p:cNvSpPr>
            <a:spLocks noGrp="1"/>
          </p:cNvSpPr>
          <p:nvPr>
            <p:ph type="body" sz="quarter" idx="14"/>
          </p:nvPr>
        </p:nvSpPr>
        <p:spPr>
          <a:solidFill>
            <a:schemeClr val="accent1">
              <a:lumMod val="75000"/>
            </a:schemeClr>
          </a:solidFill>
        </p:spPr>
        <p:txBody>
          <a:bodyPr/>
          <a:lstStyle/>
          <a:p>
            <a:r>
              <a:rPr lang="de-DE" dirty="0"/>
              <a:t>Wasser sparen</a:t>
            </a:r>
          </a:p>
        </p:txBody>
      </p:sp>
      <p:sp>
        <p:nvSpPr>
          <p:cNvPr id="6" name="Textplatzhalter 5"/>
          <p:cNvSpPr>
            <a:spLocks noGrp="1"/>
          </p:cNvSpPr>
          <p:nvPr>
            <p:ph type="body" sz="quarter" idx="15"/>
          </p:nvPr>
        </p:nvSpPr>
        <p:spPr>
          <a:solidFill>
            <a:schemeClr val="accent1">
              <a:lumMod val="75000"/>
            </a:schemeClr>
          </a:solidFill>
        </p:spPr>
        <p:txBody>
          <a:bodyPr/>
          <a:lstStyle/>
          <a:p>
            <a:r>
              <a:rPr lang="de-DE" dirty="0"/>
              <a:t>Duschen</a:t>
            </a:r>
          </a:p>
        </p:txBody>
      </p:sp>
      <p:sp>
        <p:nvSpPr>
          <p:cNvPr id="7" name="Textplatzhalter 6"/>
          <p:cNvSpPr>
            <a:spLocks noGrp="1"/>
          </p:cNvSpPr>
          <p:nvPr>
            <p:ph type="body" sz="quarter" idx="16"/>
          </p:nvPr>
        </p:nvSpPr>
        <p:spPr>
          <a:solidFill>
            <a:schemeClr val="accent1">
              <a:lumMod val="75000"/>
            </a:schemeClr>
          </a:solidFill>
        </p:spPr>
        <p:txBody>
          <a:bodyPr/>
          <a:lstStyle/>
          <a:p>
            <a:r>
              <a:rPr lang="de-DE" dirty="0"/>
              <a:t>Wäsche waschen - Waschmittel</a:t>
            </a:r>
          </a:p>
        </p:txBody>
      </p:sp>
      <p:sp>
        <p:nvSpPr>
          <p:cNvPr id="8" name="Textplatzhalter 7"/>
          <p:cNvSpPr>
            <a:spLocks noGrp="1"/>
          </p:cNvSpPr>
          <p:nvPr>
            <p:ph type="body" sz="quarter" idx="17"/>
          </p:nvPr>
        </p:nvSpPr>
        <p:spPr>
          <a:solidFill>
            <a:schemeClr val="accent1">
              <a:lumMod val="75000"/>
            </a:schemeClr>
          </a:solidFill>
        </p:spPr>
        <p:txBody>
          <a:bodyPr/>
          <a:lstStyle/>
          <a:p>
            <a:r>
              <a:rPr lang="de-DE" dirty="0"/>
              <a:t>Wäsche waschen - Energie</a:t>
            </a:r>
          </a:p>
        </p:txBody>
      </p:sp>
      <p:sp>
        <p:nvSpPr>
          <p:cNvPr id="9" name="Textplatzhalter 8"/>
          <p:cNvSpPr>
            <a:spLocks noGrp="1"/>
          </p:cNvSpPr>
          <p:nvPr>
            <p:ph type="body" sz="quarter" idx="18"/>
          </p:nvPr>
        </p:nvSpPr>
        <p:spPr>
          <a:solidFill>
            <a:schemeClr val="accent1">
              <a:lumMod val="75000"/>
            </a:schemeClr>
          </a:solidFill>
        </p:spPr>
        <p:txBody>
          <a:bodyPr/>
          <a:lstStyle/>
          <a:p>
            <a:r>
              <a:rPr lang="de-DE" dirty="0"/>
              <a:t>Abspülen &amp; reinigen</a:t>
            </a:r>
          </a:p>
        </p:txBody>
      </p:sp>
      <p:sp>
        <p:nvSpPr>
          <p:cNvPr id="19" name="Textplatzhalter 9"/>
          <p:cNvSpPr>
            <a:spLocks noGrp="1"/>
          </p:cNvSpPr>
          <p:nvPr>
            <p:ph type="body" sz="quarter" idx="19"/>
          </p:nvPr>
        </p:nvSpPr>
        <p:spPr>
          <a:solidFill>
            <a:schemeClr val="accent1">
              <a:lumMod val="75000"/>
            </a:schemeClr>
          </a:solidFill>
        </p:spPr>
        <p:txBody>
          <a:bodyPr/>
          <a:lstStyle/>
          <a:p>
            <a:r>
              <a:rPr lang="de-DE" dirty="0"/>
              <a:t>Checkliste</a:t>
            </a:r>
          </a:p>
        </p:txBody>
      </p:sp>
      <p:sp>
        <p:nvSpPr>
          <p:cNvPr id="3" name="Fußzeilenplatzhalter 2"/>
          <p:cNvSpPr>
            <a:spLocks noGrp="1"/>
          </p:cNvSpPr>
          <p:nvPr>
            <p:ph type="ftr" sz="quarter" idx="3"/>
          </p:nvPr>
        </p:nvSpPr>
        <p:spPr/>
        <p:txBody>
          <a:bodyPr/>
          <a:lstStyle/>
          <a:p>
            <a:r>
              <a:rPr lang="de-DE" dirty="0"/>
              <a:t>Green Events – nachhaltige Veranstaltungen in der DPSG</a:t>
            </a:r>
          </a:p>
        </p:txBody>
      </p:sp>
      <p:sp>
        <p:nvSpPr>
          <p:cNvPr id="12" name="Textplatzhalter 11"/>
          <p:cNvSpPr>
            <a:spLocks noGrp="1"/>
          </p:cNvSpPr>
          <p:nvPr>
            <p:ph type="body" sz="quarter" idx="20"/>
          </p:nvPr>
        </p:nvSpPr>
        <p:spPr/>
        <p:txBody>
          <a:bodyPr>
            <a:normAutofit lnSpcReduction="10000"/>
          </a:bodyPr>
          <a:lstStyle/>
          <a:p>
            <a:r>
              <a:rPr lang="de-DE" dirty="0">
                <a:solidFill>
                  <a:schemeClr val="accent1">
                    <a:lumMod val="75000"/>
                  </a:schemeClr>
                </a:solidFill>
              </a:rPr>
              <a:t>Wasser</a:t>
            </a:r>
          </a:p>
        </p:txBody>
      </p:sp>
      <p:sp>
        <p:nvSpPr>
          <p:cNvPr id="11" name="Textplatzhalter 10"/>
          <p:cNvSpPr>
            <a:spLocks noGrp="1"/>
          </p:cNvSpPr>
          <p:nvPr>
            <p:ph type="body" sz="quarter" idx="21"/>
          </p:nvPr>
        </p:nvSpPr>
        <p:spPr/>
        <p:txBody>
          <a:bodyPr>
            <a:normAutofit/>
          </a:bodyPr>
          <a:lstStyle/>
          <a:p>
            <a:r>
              <a:rPr lang="de-DE" dirty="0">
                <a:solidFill>
                  <a:schemeClr val="accent1">
                    <a:lumMod val="75000"/>
                  </a:schemeClr>
                </a:solidFill>
              </a:rPr>
              <a:t>Waschhaus</a:t>
            </a:r>
          </a:p>
        </p:txBody>
      </p:sp>
      <p:sp>
        <p:nvSpPr>
          <p:cNvPr id="13" name="Rechteck 12">
            <a:hlinkClick r:id="rId8" action="ppaction://hlinksldjump"/>
          </p:cNvPr>
          <p:cNvSpPr/>
          <p:nvPr/>
        </p:nvSpPr>
        <p:spPr>
          <a:xfrm>
            <a:off x="7020272" y="10837"/>
            <a:ext cx="2123728"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6" name="Rechteck 25">
            <a:hlinkClick r:id="rId7" action="ppaction://hlinksldjump"/>
          </p:cNvPr>
          <p:cNvSpPr/>
          <p:nvPr/>
        </p:nvSpPr>
        <p:spPr>
          <a:xfrm>
            <a:off x="357158" y="5143512"/>
            <a:ext cx="8358246"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Rechteck 20">
            <a:hlinkClick r:id="rId2" action="ppaction://hlinksldjump"/>
          </p:cNvPr>
          <p:cNvSpPr/>
          <p:nvPr/>
        </p:nvSpPr>
        <p:spPr>
          <a:xfrm>
            <a:off x="357158" y="1500174"/>
            <a:ext cx="8358246"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Rechteck 21">
            <a:hlinkClick r:id="rId3" action="ppaction://hlinksldjump"/>
          </p:cNvPr>
          <p:cNvSpPr/>
          <p:nvPr/>
        </p:nvSpPr>
        <p:spPr>
          <a:xfrm>
            <a:off x="357158" y="2214554"/>
            <a:ext cx="8358246"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hteck 22">
            <a:hlinkClick r:id="rId4" action="ppaction://hlinksldjump"/>
          </p:cNvPr>
          <p:cNvSpPr/>
          <p:nvPr/>
        </p:nvSpPr>
        <p:spPr>
          <a:xfrm>
            <a:off x="357158" y="2928934"/>
            <a:ext cx="8358246"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hlinkClick r:id="rId5" action="ppaction://hlinksldjump"/>
          </p:cNvPr>
          <p:cNvSpPr/>
          <p:nvPr/>
        </p:nvSpPr>
        <p:spPr>
          <a:xfrm>
            <a:off x="357158" y="3643314"/>
            <a:ext cx="8358246"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hlinkClick r:id="rId6" action="ppaction://hlinksldjump"/>
          </p:cNvPr>
          <p:cNvSpPr/>
          <p:nvPr/>
        </p:nvSpPr>
        <p:spPr>
          <a:xfrm>
            <a:off x="397667" y="4441102"/>
            <a:ext cx="8358246"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7" name="Grafik 26">
            <a:hlinkClick r:id="rId8" action="ppaction://hlinksldjump"/>
            <a:extLst>
              <a:ext uri="{FF2B5EF4-FFF2-40B4-BE49-F238E27FC236}">
                <a16:creationId xmlns:a16="http://schemas.microsoft.com/office/drawing/2014/main" xmlns="" id="{5EC6AA57-4BF5-46FB-BCD2-7526E7098419}"/>
              </a:ext>
            </a:extLst>
          </p:cNvPr>
          <p:cNvPicPr>
            <a:picLocks noChangeAspect="1"/>
          </p:cNvPicPr>
          <p:nvPr/>
        </p:nvPicPr>
        <p:blipFill rotWithShape="1">
          <a:blip r:embed="rId9" cstate="print">
            <a:clrChange>
              <a:clrFrom>
                <a:srgbClr val="F0F0F0"/>
              </a:clrFrom>
              <a:clrTo>
                <a:srgbClr val="F0F0F0">
                  <a:alpha val="0"/>
                </a:srgbClr>
              </a:clrTo>
            </a:clrChange>
            <a:extLst>
              <a:ext uri="{28A0092B-C50C-407E-A947-70E740481C1C}">
                <a14:useLocalDpi xmlns:a14="http://schemas.microsoft.com/office/drawing/2010/main" val="0"/>
              </a:ext>
            </a:extLst>
          </a:blip>
          <a:srcRect l="23750" t="24902" r="23195" b="24800"/>
          <a:stretch/>
        </p:blipFill>
        <p:spPr>
          <a:xfrm>
            <a:off x="7037112" y="6171166"/>
            <a:ext cx="669600" cy="634810"/>
          </a:xfrm>
          <a:prstGeom prst="rect">
            <a:avLst/>
          </a:prstGeom>
        </p:spPr>
      </p:pic>
    </p:spTree>
    <p:extLst>
      <p:ext uri="{BB962C8B-B14F-4D97-AF65-F5344CB8AC3E}">
        <p14:creationId xmlns:p14="http://schemas.microsoft.com/office/powerpoint/2010/main" val="90720342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457200" y="1711351"/>
            <a:ext cx="8363272" cy="3733873"/>
          </a:xfrm>
        </p:spPr>
        <p:txBody>
          <a:bodyPr/>
          <a:lstStyle/>
          <a:p>
            <a:pPr marL="285750" indent="-285750">
              <a:spcAft>
                <a:spcPts val="600"/>
              </a:spcAft>
              <a:buFontTx/>
              <a:buChar char="-"/>
            </a:pPr>
            <a:r>
              <a:rPr lang="de-DE" sz="1750" dirty="0"/>
              <a:t>120 - 190L Trinkwasser pro Kopf fließen täglich in Deutschland in die Kanalisation. Am meisten verbrauchen dabei die Toilette, die Badewanne und die Dusche. </a:t>
            </a:r>
          </a:p>
          <a:p>
            <a:pPr marL="285750" lvl="0" indent="-285750">
              <a:spcAft>
                <a:spcPts val="600"/>
              </a:spcAft>
              <a:buFontTx/>
              <a:buChar char="-"/>
            </a:pPr>
            <a:r>
              <a:rPr lang="de-DE" sz="1750" dirty="0"/>
              <a:t>Lieber abduschen (Wasserverbrauch pro Minute ca. 15L) statt ein Vollbad (ca.140L) nehmen. Mit einem Duschsparkopf sinkt der Verbrauch auf 6-9L pro Minute. Heißes Duschen verbraucht wiederum mehr Energie. Ist es nötig jeden Tag zu duschen? Dreckig ist man nur sehr selten jeden Tag. Neben der Umwelt wird auch der Geldbeutel und die eigene Haut geschont. </a:t>
            </a:r>
          </a:p>
          <a:p>
            <a:pPr marL="285750" lvl="0" indent="-285750">
              <a:spcAft>
                <a:spcPts val="600"/>
              </a:spcAft>
              <a:buFontTx/>
              <a:buChar char="-"/>
            </a:pPr>
            <a:r>
              <a:rPr lang="de-DE" sz="1750" dirty="0"/>
              <a:t>Beim Zähneputzen, Rasieren und Händewaschen könnt ihr das Wasser zwischendurch abdrehen.</a:t>
            </a:r>
          </a:p>
          <a:p>
            <a:pPr marL="285750" lvl="0" indent="-285750">
              <a:spcAft>
                <a:spcPts val="600"/>
              </a:spcAft>
              <a:buFontTx/>
              <a:buChar char="-"/>
            </a:pPr>
            <a:r>
              <a:rPr lang="de-DE" sz="1750" dirty="0"/>
              <a:t>Die Toilette verbraucht ca. 10L pro Spülung. Deshalb solltet ihr immer die Sparspültaste verwenden. Alternativen für Chemietoiletten im Lager sind auch Komposttoiletten. Hier wird überhaupt nicht gespült und ihr spart eine Menge Wasser.</a:t>
            </a:r>
          </a:p>
          <a:p>
            <a:pPr marL="285750" lvl="0" indent="-285750">
              <a:spcAft>
                <a:spcPts val="600"/>
              </a:spcAft>
              <a:buFontTx/>
              <a:buChar char="-"/>
            </a:pPr>
            <a:r>
              <a:rPr lang="de-DE" sz="1750" dirty="0"/>
              <a:t>Beim Waschen von Obst und Gemüse könnt ihr ebenfalls Wasser sparen indem ihr sie in einer Schüssel und nicht unter fließendem Wasser wascht.</a:t>
            </a:r>
          </a:p>
          <a:p>
            <a:pPr marL="0" indent="0">
              <a:buNone/>
            </a:pPr>
            <a:endParaRPr lang="de-DE" sz="1800" dirty="0"/>
          </a:p>
        </p:txBody>
      </p:sp>
      <p:sp>
        <p:nvSpPr>
          <p:cNvPr id="3" name="Datumsplatzhalter 2"/>
          <p:cNvSpPr>
            <a:spLocks noGrp="1"/>
          </p:cNvSpPr>
          <p:nvPr>
            <p:ph type="dt" sz="half" idx="10"/>
          </p:nvPr>
        </p:nvSpPr>
        <p:spPr/>
        <p:txBody>
          <a:bodyPr/>
          <a:lstStyle/>
          <a:p>
            <a:fld id="{FB22B4C4-63EC-4719-8D0A-0292C916418A}" type="datetime1">
              <a:rPr lang="de-DE" smtClean="0"/>
              <a:pPr/>
              <a:t>22.02.2018</a:t>
            </a:fld>
            <a:endParaRPr lang="de-DE" dirty="0"/>
          </a:p>
        </p:txBody>
      </p:sp>
      <p:sp>
        <p:nvSpPr>
          <p:cNvPr id="5" name="Foliennummernplatzhalter 4"/>
          <p:cNvSpPr>
            <a:spLocks noGrp="1"/>
          </p:cNvSpPr>
          <p:nvPr>
            <p:ph type="sldNum" sz="quarter" idx="12"/>
          </p:nvPr>
        </p:nvSpPr>
        <p:spPr/>
        <p:txBody>
          <a:bodyPr/>
          <a:lstStyle/>
          <a:p>
            <a:fld id="{6C6AE60A-B69C-4790-82F7-3882EDF23186}" type="slidenum">
              <a:rPr lang="de-DE" smtClean="0"/>
              <a:pPr/>
              <a:t>52</a:t>
            </a:fld>
            <a:endParaRPr lang="de-DE" dirty="0"/>
          </a:p>
        </p:txBody>
      </p:sp>
      <p:sp>
        <p:nvSpPr>
          <p:cNvPr id="6" name="Inhaltsplatzhalter 5"/>
          <p:cNvSpPr>
            <a:spLocks noGrp="1"/>
          </p:cNvSpPr>
          <p:nvPr>
            <p:ph idx="16"/>
          </p:nvPr>
        </p:nvSpPr>
        <p:spPr/>
        <p:txBody>
          <a:bodyPr/>
          <a:lstStyle/>
          <a:p>
            <a:r>
              <a:rPr lang="de-DE" dirty="0">
                <a:solidFill>
                  <a:schemeClr val="accent1">
                    <a:lumMod val="75000"/>
                  </a:schemeClr>
                </a:solidFill>
              </a:rPr>
              <a:t>Wasser sparen</a:t>
            </a:r>
          </a:p>
        </p:txBody>
      </p:sp>
      <p:sp>
        <p:nvSpPr>
          <p:cNvPr id="7" name="Textplatzhalter 6"/>
          <p:cNvSpPr>
            <a:spLocks noGrp="1"/>
          </p:cNvSpPr>
          <p:nvPr>
            <p:ph type="body" sz="quarter" idx="14"/>
          </p:nvPr>
        </p:nvSpPr>
        <p:spPr/>
        <p:txBody>
          <a:bodyPr>
            <a:normAutofit lnSpcReduction="10000"/>
          </a:bodyPr>
          <a:lstStyle/>
          <a:p>
            <a:r>
              <a:rPr lang="de-DE" dirty="0">
                <a:solidFill>
                  <a:schemeClr val="accent1">
                    <a:lumMod val="75000"/>
                  </a:schemeClr>
                </a:solidFill>
              </a:rPr>
              <a:t>Waschhaus</a:t>
            </a:r>
          </a:p>
        </p:txBody>
      </p:sp>
      <p:sp>
        <p:nvSpPr>
          <p:cNvPr id="8" name="Textplatzhalter 7"/>
          <p:cNvSpPr>
            <a:spLocks noGrp="1"/>
          </p:cNvSpPr>
          <p:nvPr>
            <p:ph type="body" sz="quarter" idx="20"/>
          </p:nvPr>
        </p:nvSpPr>
        <p:spPr/>
        <p:txBody>
          <a:bodyPr/>
          <a:lstStyle/>
          <a:p>
            <a:r>
              <a:rPr lang="de-DE" dirty="0">
                <a:solidFill>
                  <a:schemeClr val="accent1">
                    <a:lumMod val="75000"/>
                  </a:schemeClr>
                </a:solidFill>
              </a:rPr>
              <a:t>Wasser</a:t>
            </a:r>
          </a:p>
        </p:txBody>
      </p:sp>
      <p:sp>
        <p:nvSpPr>
          <p:cNvPr id="4" name="Fußzeilenplatzhalter 3"/>
          <p:cNvSpPr>
            <a:spLocks noGrp="1"/>
          </p:cNvSpPr>
          <p:nvPr>
            <p:ph type="ftr" sz="quarter" idx="3"/>
          </p:nvPr>
        </p:nvSpPr>
        <p:spPr/>
        <p:txBody>
          <a:bodyPr/>
          <a:lstStyle/>
          <a:p>
            <a:r>
              <a:rPr lang="de-DE" dirty="0"/>
              <a:t>Green Events – nachhaltige Veranstaltungen in der DPSG</a:t>
            </a:r>
          </a:p>
        </p:txBody>
      </p:sp>
      <p:sp>
        <p:nvSpPr>
          <p:cNvPr id="9" name="Rechteck 8">
            <a:hlinkClick r:id="rId2" action="ppaction://hlinksldjump"/>
          </p:cNvPr>
          <p:cNvSpPr/>
          <p:nvPr/>
        </p:nvSpPr>
        <p:spPr>
          <a:xfrm>
            <a:off x="7020272" y="10837"/>
            <a:ext cx="2123728"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0" name="Rechteck 9">
            <a:hlinkClick r:id="rId3" action="ppaction://hlinksldjump"/>
          </p:cNvPr>
          <p:cNvSpPr/>
          <p:nvPr/>
        </p:nvSpPr>
        <p:spPr>
          <a:xfrm>
            <a:off x="35496" y="44624"/>
            <a:ext cx="2376264"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1" name="Grafik 10">
            <a:hlinkClick r:id="rId3" action="ppaction://hlinksldjump"/>
            <a:extLst>
              <a:ext uri="{FF2B5EF4-FFF2-40B4-BE49-F238E27FC236}">
                <a16:creationId xmlns:a16="http://schemas.microsoft.com/office/drawing/2014/main" xmlns="" id="{F87698C1-8135-4661-BE0D-764CC7CE3B21}"/>
              </a:ext>
            </a:extLst>
          </p:cNvPr>
          <p:cNvPicPr>
            <a:picLocks noChangeAspect="1"/>
          </p:cNvPicPr>
          <p:nvPr/>
        </p:nvPicPr>
        <p:blipFill rotWithShape="1">
          <a:blip r:embed="rId4" cstate="print">
            <a:clrChange>
              <a:clrFrom>
                <a:srgbClr val="F0F0F0"/>
              </a:clrFrom>
              <a:clrTo>
                <a:srgbClr val="F0F0F0">
                  <a:alpha val="0"/>
                </a:srgbClr>
              </a:clrTo>
            </a:clrChange>
            <a:extLst>
              <a:ext uri="{28A0092B-C50C-407E-A947-70E740481C1C}">
                <a14:useLocalDpi xmlns:a14="http://schemas.microsoft.com/office/drawing/2010/main" val="0"/>
              </a:ext>
            </a:extLst>
          </a:blip>
          <a:srcRect l="23750" t="24902" r="23195" b="24800"/>
          <a:stretch/>
        </p:blipFill>
        <p:spPr>
          <a:xfrm>
            <a:off x="7037112" y="6171166"/>
            <a:ext cx="669600" cy="634810"/>
          </a:xfrm>
          <a:prstGeom prst="rect">
            <a:avLst/>
          </a:prstGeom>
        </p:spPr>
      </p:pic>
    </p:spTree>
    <p:extLst>
      <p:ext uri="{BB962C8B-B14F-4D97-AF65-F5344CB8AC3E}">
        <p14:creationId xmlns:p14="http://schemas.microsoft.com/office/powerpoint/2010/main" val="288657279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285750" lvl="0" indent="-285750">
              <a:spcAft>
                <a:spcPts val="600"/>
              </a:spcAft>
              <a:buFontTx/>
              <a:buChar char="-"/>
            </a:pPr>
            <a:r>
              <a:rPr lang="de-DE" sz="1800" dirty="0"/>
              <a:t>Beim Duschen könnt ihr </a:t>
            </a:r>
            <a:r>
              <a:rPr lang="de-DE" sz="1800" dirty="0">
                <a:hlinkClick r:id="rId2"/>
              </a:rPr>
              <a:t>ökologische Duschshampoos</a:t>
            </a:r>
            <a:r>
              <a:rPr lang="de-DE" sz="1800" dirty="0"/>
              <a:t> verwenden ohne Silikone und erdölhaltige Inhaltsstoffe. Das schont die Umwelt und besonders die Gewässer. Am Besten könnt ihr diese im Biomarkt einkaufen. Mittlerweile könnt ihr aber auch in Drogeriemärkten ökologische Shampoos finden.</a:t>
            </a:r>
          </a:p>
          <a:p>
            <a:pPr marL="285750" lvl="0" indent="-285750">
              <a:spcAft>
                <a:spcPts val="600"/>
              </a:spcAft>
              <a:buFontTx/>
              <a:buChar char="-"/>
            </a:pPr>
            <a:r>
              <a:rPr lang="de-DE" sz="1800" dirty="0"/>
              <a:t>Ihr könnt auch beim Duschen auf den Wasserverbrauch achten. Beim Einschäumen das Wasser nicht laufen lassen und so schnell wie möglich abduschen. </a:t>
            </a:r>
          </a:p>
          <a:p>
            <a:pPr marL="285750" lvl="0" indent="-285750">
              <a:spcAft>
                <a:spcPts val="600"/>
              </a:spcAft>
              <a:buFontTx/>
              <a:buChar char="-"/>
            </a:pPr>
            <a:r>
              <a:rPr lang="de-DE" sz="1800" dirty="0"/>
              <a:t>Eine Solardusche im Lager mit selbstgebautem Vorhang oder Bretterduschwand macht Spaß und ist ebenfalls sehr nachhaltig. Das Wasser wird von der Sonne aufgewärmt (denkt daran, die Solardusche in die Sonne zu hängen) und man verwendet automatisch weniger Wasser. Beim Kauf könnt ihr darauf achten eine Solardusche ohne PVC zu nehmen. </a:t>
            </a:r>
          </a:p>
        </p:txBody>
      </p:sp>
      <p:sp>
        <p:nvSpPr>
          <p:cNvPr id="3" name="Datumsplatzhalter 2"/>
          <p:cNvSpPr>
            <a:spLocks noGrp="1"/>
          </p:cNvSpPr>
          <p:nvPr>
            <p:ph type="dt" sz="half" idx="10"/>
          </p:nvPr>
        </p:nvSpPr>
        <p:spPr/>
        <p:txBody>
          <a:bodyPr/>
          <a:lstStyle/>
          <a:p>
            <a:fld id="{93CA6BC7-DBED-4CEE-989A-8B5D25C054A8}" type="datetime1">
              <a:rPr lang="de-DE" smtClean="0"/>
              <a:pPr/>
              <a:t>22.02.2018</a:t>
            </a:fld>
            <a:endParaRPr lang="de-DE" dirty="0"/>
          </a:p>
        </p:txBody>
      </p:sp>
      <p:sp>
        <p:nvSpPr>
          <p:cNvPr id="5" name="Foliennummernplatzhalter 4"/>
          <p:cNvSpPr>
            <a:spLocks noGrp="1"/>
          </p:cNvSpPr>
          <p:nvPr>
            <p:ph type="sldNum" sz="quarter" idx="12"/>
          </p:nvPr>
        </p:nvSpPr>
        <p:spPr/>
        <p:txBody>
          <a:bodyPr/>
          <a:lstStyle/>
          <a:p>
            <a:fld id="{6C6AE60A-B69C-4790-82F7-3882EDF23186}" type="slidenum">
              <a:rPr lang="de-DE" smtClean="0"/>
              <a:pPr/>
              <a:t>53</a:t>
            </a:fld>
            <a:endParaRPr lang="de-DE" dirty="0"/>
          </a:p>
        </p:txBody>
      </p:sp>
      <p:sp>
        <p:nvSpPr>
          <p:cNvPr id="6" name="Inhaltsplatzhalter 5"/>
          <p:cNvSpPr>
            <a:spLocks noGrp="1"/>
          </p:cNvSpPr>
          <p:nvPr>
            <p:ph idx="16"/>
          </p:nvPr>
        </p:nvSpPr>
        <p:spPr/>
        <p:txBody>
          <a:bodyPr/>
          <a:lstStyle/>
          <a:p>
            <a:r>
              <a:rPr lang="de-DE" dirty="0">
                <a:solidFill>
                  <a:schemeClr val="accent1">
                    <a:lumMod val="75000"/>
                  </a:schemeClr>
                </a:solidFill>
              </a:rPr>
              <a:t>Duschen</a:t>
            </a:r>
          </a:p>
        </p:txBody>
      </p:sp>
      <p:sp>
        <p:nvSpPr>
          <p:cNvPr id="7" name="Textplatzhalter 6"/>
          <p:cNvSpPr>
            <a:spLocks noGrp="1"/>
          </p:cNvSpPr>
          <p:nvPr>
            <p:ph type="body" sz="quarter" idx="14"/>
          </p:nvPr>
        </p:nvSpPr>
        <p:spPr/>
        <p:txBody>
          <a:bodyPr>
            <a:normAutofit lnSpcReduction="10000"/>
          </a:bodyPr>
          <a:lstStyle/>
          <a:p>
            <a:r>
              <a:rPr lang="de-DE" dirty="0">
                <a:solidFill>
                  <a:schemeClr val="accent1">
                    <a:lumMod val="75000"/>
                  </a:schemeClr>
                </a:solidFill>
              </a:rPr>
              <a:t>Waschhaus</a:t>
            </a:r>
          </a:p>
        </p:txBody>
      </p:sp>
      <p:sp>
        <p:nvSpPr>
          <p:cNvPr id="8" name="Textplatzhalter 7"/>
          <p:cNvSpPr>
            <a:spLocks noGrp="1"/>
          </p:cNvSpPr>
          <p:nvPr>
            <p:ph type="body" sz="quarter" idx="20"/>
          </p:nvPr>
        </p:nvSpPr>
        <p:spPr/>
        <p:txBody>
          <a:bodyPr/>
          <a:lstStyle/>
          <a:p>
            <a:r>
              <a:rPr lang="de-DE" dirty="0">
                <a:solidFill>
                  <a:schemeClr val="accent1">
                    <a:lumMod val="75000"/>
                  </a:schemeClr>
                </a:solidFill>
              </a:rPr>
              <a:t>Wasser</a:t>
            </a:r>
          </a:p>
        </p:txBody>
      </p:sp>
      <p:sp>
        <p:nvSpPr>
          <p:cNvPr id="4" name="Fußzeilenplatzhalter 3"/>
          <p:cNvSpPr>
            <a:spLocks noGrp="1"/>
          </p:cNvSpPr>
          <p:nvPr>
            <p:ph type="ftr" sz="quarter" idx="3"/>
          </p:nvPr>
        </p:nvSpPr>
        <p:spPr/>
        <p:txBody>
          <a:bodyPr/>
          <a:lstStyle/>
          <a:p>
            <a:r>
              <a:rPr lang="de-DE" dirty="0"/>
              <a:t>Green Events – nachhaltige Veranstaltungen in der DPSG</a:t>
            </a:r>
          </a:p>
        </p:txBody>
      </p:sp>
      <p:sp>
        <p:nvSpPr>
          <p:cNvPr id="9" name="Rechteck 8">
            <a:hlinkClick r:id="rId3" action="ppaction://hlinksldjump"/>
          </p:cNvPr>
          <p:cNvSpPr/>
          <p:nvPr/>
        </p:nvSpPr>
        <p:spPr>
          <a:xfrm>
            <a:off x="7020272" y="10837"/>
            <a:ext cx="2123728"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1" name="Rechteck 10">
            <a:hlinkClick r:id="rId4" action="ppaction://hlinksldjump"/>
          </p:cNvPr>
          <p:cNvSpPr/>
          <p:nvPr/>
        </p:nvSpPr>
        <p:spPr>
          <a:xfrm>
            <a:off x="35496" y="44624"/>
            <a:ext cx="2376264"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Grafik 11">
            <a:hlinkClick r:id="rId4" action="ppaction://hlinksldjump"/>
            <a:extLst>
              <a:ext uri="{FF2B5EF4-FFF2-40B4-BE49-F238E27FC236}">
                <a16:creationId xmlns:a16="http://schemas.microsoft.com/office/drawing/2014/main" xmlns="" id="{BA851E98-638D-4CE9-83B1-323FDFA9FDC2}"/>
              </a:ext>
            </a:extLst>
          </p:cNvPr>
          <p:cNvPicPr>
            <a:picLocks noChangeAspect="1"/>
          </p:cNvPicPr>
          <p:nvPr/>
        </p:nvPicPr>
        <p:blipFill rotWithShape="1">
          <a:blip r:embed="rId5" cstate="print">
            <a:clrChange>
              <a:clrFrom>
                <a:srgbClr val="F0F0F0"/>
              </a:clrFrom>
              <a:clrTo>
                <a:srgbClr val="F0F0F0">
                  <a:alpha val="0"/>
                </a:srgbClr>
              </a:clrTo>
            </a:clrChange>
            <a:extLst>
              <a:ext uri="{28A0092B-C50C-407E-A947-70E740481C1C}">
                <a14:useLocalDpi xmlns:a14="http://schemas.microsoft.com/office/drawing/2010/main" val="0"/>
              </a:ext>
            </a:extLst>
          </a:blip>
          <a:srcRect l="23750" t="24902" r="23195" b="24800"/>
          <a:stretch/>
        </p:blipFill>
        <p:spPr>
          <a:xfrm>
            <a:off x="7037112" y="6171166"/>
            <a:ext cx="669600" cy="634810"/>
          </a:xfrm>
          <a:prstGeom prst="rect">
            <a:avLst/>
          </a:prstGeom>
        </p:spPr>
      </p:pic>
    </p:spTree>
    <p:extLst>
      <p:ext uri="{BB962C8B-B14F-4D97-AF65-F5344CB8AC3E}">
        <p14:creationId xmlns:p14="http://schemas.microsoft.com/office/powerpoint/2010/main" val="272647129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285750" indent="-285750">
              <a:spcAft>
                <a:spcPts val="600"/>
              </a:spcAft>
              <a:buFontTx/>
              <a:buChar char="-"/>
            </a:pPr>
            <a:r>
              <a:rPr lang="de-DE" sz="1800" dirty="0"/>
              <a:t>Flüssigwaschmittel solltet ihr nur bei empfindlicher Wäsche einsetzen, da es wesentlich mehr Tenside (Waschsubstanzen) enthält. Vollwaschmittel solltet ihr nur bei weißer Wäsche und hartnäckigen Flecken verwenden. Sie enthalten Bleichmittel. Wascht ihr mit der Hand werden diese bei niedrigen Temperaturen nicht aktiv und gehen ungenutzt ins Grundwasser. Auch hier gilt: Verwendet </a:t>
            </a:r>
            <a:r>
              <a:rPr lang="de-DE" sz="1800" dirty="0">
                <a:hlinkClick r:id="rId2"/>
              </a:rPr>
              <a:t>ökologische Waschmittel</a:t>
            </a:r>
            <a:r>
              <a:rPr lang="de-DE" sz="1800" dirty="0"/>
              <a:t> ohne künstliche Enzyme.</a:t>
            </a:r>
          </a:p>
          <a:p>
            <a:pPr marL="285750" indent="-285750">
              <a:spcAft>
                <a:spcPts val="600"/>
              </a:spcAft>
              <a:buFontTx/>
              <a:buChar char="-"/>
            </a:pPr>
            <a:r>
              <a:rPr lang="de-DE" sz="1800" dirty="0"/>
              <a:t>Die Dosierung des Waschmittels macht auch sehr viel aus. Waschen ist immer ein Eingriff in die Natur und es kommen Chemikalien ins Abwasser. Deshalb dosiert das Waschmittel so gering wie möglich. In der Waschmaschine könnt ihr außerdem </a:t>
            </a:r>
            <a:r>
              <a:rPr lang="de-DE" sz="1800" dirty="0">
                <a:hlinkClick r:id="rId3"/>
              </a:rPr>
              <a:t>Waschbälle</a:t>
            </a:r>
            <a:r>
              <a:rPr lang="de-DE" sz="1800" dirty="0"/>
              <a:t> verwenden. Diese machen die Wäsche weich (Ersatz von Weichspülern) und die Dosis des Waschmittels könnt ihr ebenfalls reduzieren.</a:t>
            </a:r>
          </a:p>
        </p:txBody>
      </p:sp>
      <p:sp>
        <p:nvSpPr>
          <p:cNvPr id="3" name="Datumsplatzhalter 2"/>
          <p:cNvSpPr>
            <a:spLocks noGrp="1"/>
          </p:cNvSpPr>
          <p:nvPr>
            <p:ph type="dt" sz="half" idx="10"/>
          </p:nvPr>
        </p:nvSpPr>
        <p:spPr/>
        <p:txBody>
          <a:bodyPr/>
          <a:lstStyle/>
          <a:p>
            <a:fld id="{C1A36BB8-2BD7-4E5E-B761-97702B1C88DF}" type="datetime1">
              <a:rPr lang="de-DE" smtClean="0"/>
              <a:pPr/>
              <a:t>22.02.2018</a:t>
            </a:fld>
            <a:endParaRPr lang="de-DE" dirty="0"/>
          </a:p>
        </p:txBody>
      </p:sp>
      <p:sp>
        <p:nvSpPr>
          <p:cNvPr id="5" name="Foliennummernplatzhalter 4"/>
          <p:cNvSpPr>
            <a:spLocks noGrp="1"/>
          </p:cNvSpPr>
          <p:nvPr>
            <p:ph type="sldNum" sz="quarter" idx="12"/>
          </p:nvPr>
        </p:nvSpPr>
        <p:spPr/>
        <p:txBody>
          <a:bodyPr/>
          <a:lstStyle/>
          <a:p>
            <a:fld id="{6C6AE60A-B69C-4790-82F7-3882EDF23186}" type="slidenum">
              <a:rPr lang="de-DE" smtClean="0"/>
              <a:pPr/>
              <a:t>54</a:t>
            </a:fld>
            <a:endParaRPr lang="de-DE" dirty="0"/>
          </a:p>
        </p:txBody>
      </p:sp>
      <p:sp>
        <p:nvSpPr>
          <p:cNvPr id="6" name="Inhaltsplatzhalter 5"/>
          <p:cNvSpPr>
            <a:spLocks noGrp="1"/>
          </p:cNvSpPr>
          <p:nvPr>
            <p:ph idx="16"/>
          </p:nvPr>
        </p:nvSpPr>
        <p:spPr/>
        <p:txBody>
          <a:bodyPr/>
          <a:lstStyle/>
          <a:p>
            <a:r>
              <a:rPr lang="de-DE" dirty="0">
                <a:solidFill>
                  <a:schemeClr val="accent1">
                    <a:lumMod val="75000"/>
                  </a:schemeClr>
                </a:solidFill>
              </a:rPr>
              <a:t>Wäsche waschen - Waschmittel</a:t>
            </a:r>
          </a:p>
        </p:txBody>
      </p:sp>
      <p:sp>
        <p:nvSpPr>
          <p:cNvPr id="7" name="Textplatzhalter 6"/>
          <p:cNvSpPr>
            <a:spLocks noGrp="1"/>
          </p:cNvSpPr>
          <p:nvPr>
            <p:ph type="body" sz="quarter" idx="14"/>
          </p:nvPr>
        </p:nvSpPr>
        <p:spPr/>
        <p:txBody>
          <a:bodyPr>
            <a:normAutofit lnSpcReduction="10000"/>
          </a:bodyPr>
          <a:lstStyle/>
          <a:p>
            <a:r>
              <a:rPr lang="de-DE" dirty="0">
                <a:solidFill>
                  <a:schemeClr val="accent1">
                    <a:lumMod val="75000"/>
                  </a:schemeClr>
                </a:solidFill>
              </a:rPr>
              <a:t>Waschhaus</a:t>
            </a:r>
          </a:p>
        </p:txBody>
      </p:sp>
      <p:sp>
        <p:nvSpPr>
          <p:cNvPr id="8" name="Textplatzhalter 7"/>
          <p:cNvSpPr>
            <a:spLocks noGrp="1"/>
          </p:cNvSpPr>
          <p:nvPr>
            <p:ph type="body" sz="quarter" idx="20"/>
          </p:nvPr>
        </p:nvSpPr>
        <p:spPr/>
        <p:txBody>
          <a:bodyPr/>
          <a:lstStyle/>
          <a:p>
            <a:r>
              <a:rPr lang="de-DE" dirty="0">
                <a:solidFill>
                  <a:schemeClr val="accent1">
                    <a:lumMod val="75000"/>
                  </a:schemeClr>
                </a:solidFill>
              </a:rPr>
              <a:t>Wasser</a:t>
            </a:r>
          </a:p>
        </p:txBody>
      </p:sp>
      <p:sp>
        <p:nvSpPr>
          <p:cNvPr id="4" name="Fußzeilenplatzhalter 3"/>
          <p:cNvSpPr>
            <a:spLocks noGrp="1"/>
          </p:cNvSpPr>
          <p:nvPr>
            <p:ph type="ftr" sz="quarter" idx="3"/>
          </p:nvPr>
        </p:nvSpPr>
        <p:spPr/>
        <p:txBody>
          <a:bodyPr/>
          <a:lstStyle/>
          <a:p>
            <a:r>
              <a:rPr lang="de-DE" dirty="0"/>
              <a:t>Green Events – nachhaltige Veranstaltungen in der DPSG</a:t>
            </a:r>
          </a:p>
        </p:txBody>
      </p:sp>
      <p:sp>
        <p:nvSpPr>
          <p:cNvPr id="9" name="Rechteck 8">
            <a:hlinkClick r:id="rId4" action="ppaction://hlinksldjump"/>
          </p:cNvPr>
          <p:cNvSpPr/>
          <p:nvPr/>
        </p:nvSpPr>
        <p:spPr>
          <a:xfrm>
            <a:off x="7020272" y="10837"/>
            <a:ext cx="2123728"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1" name="Rechteck 10">
            <a:hlinkClick r:id="rId5" action="ppaction://hlinksldjump"/>
          </p:cNvPr>
          <p:cNvSpPr/>
          <p:nvPr/>
        </p:nvSpPr>
        <p:spPr>
          <a:xfrm>
            <a:off x="35496" y="44624"/>
            <a:ext cx="2376264"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Grafik 11">
            <a:hlinkClick r:id="rId5" action="ppaction://hlinksldjump"/>
            <a:extLst>
              <a:ext uri="{FF2B5EF4-FFF2-40B4-BE49-F238E27FC236}">
                <a16:creationId xmlns:a16="http://schemas.microsoft.com/office/drawing/2014/main" xmlns="" id="{BDDDF070-1F9A-4A3F-8D52-8D11E3177694}"/>
              </a:ext>
            </a:extLst>
          </p:cNvPr>
          <p:cNvPicPr>
            <a:picLocks noChangeAspect="1"/>
          </p:cNvPicPr>
          <p:nvPr/>
        </p:nvPicPr>
        <p:blipFill rotWithShape="1">
          <a:blip r:embed="rId6" cstate="print">
            <a:clrChange>
              <a:clrFrom>
                <a:srgbClr val="F0F0F0"/>
              </a:clrFrom>
              <a:clrTo>
                <a:srgbClr val="F0F0F0">
                  <a:alpha val="0"/>
                </a:srgbClr>
              </a:clrTo>
            </a:clrChange>
            <a:extLst>
              <a:ext uri="{28A0092B-C50C-407E-A947-70E740481C1C}">
                <a14:useLocalDpi xmlns:a14="http://schemas.microsoft.com/office/drawing/2010/main" val="0"/>
              </a:ext>
            </a:extLst>
          </a:blip>
          <a:srcRect l="23750" t="24902" r="23195" b="24800"/>
          <a:stretch/>
        </p:blipFill>
        <p:spPr>
          <a:xfrm>
            <a:off x="7037112" y="6171166"/>
            <a:ext cx="669600" cy="634810"/>
          </a:xfrm>
          <a:prstGeom prst="rect">
            <a:avLst/>
          </a:prstGeom>
        </p:spPr>
      </p:pic>
    </p:spTree>
    <p:extLst>
      <p:ext uri="{BB962C8B-B14F-4D97-AF65-F5344CB8AC3E}">
        <p14:creationId xmlns:p14="http://schemas.microsoft.com/office/powerpoint/2010/main" val="54364390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285750" lvl="0" indent="-285750">
              <a:spcAft>
                <a:spcPts val="600"/>
              </a:spcAft>
              <a:buFontTx/>
              <a:buChar char="-"/>
            </a:pPr>
            <a:r>
              <a:rPr lang="de-DE" sz="1800" dirty="0"/>
              <a:t>Wäscht man auf dem Lager macht man eins automatisch: Wäsche an der Luft trocknen. Dabei spart ihr selbstverständlich auch viel Energie durch das Vermeiden eines Wäschetrockners. In der Waschmaschine könnt ihr bei unempfindlicher Wäsche gut Schleudern, dann trocknet die Wäsche auch schneller.</a:t>
            </a:r>
          </a:p>
          <a:p>
            <a:pPr marL="285750" lvl="0" indent="-285750">
              <a:spcAft>
                <a:spcPts val="600"/>
              </a:spcAft>
              <a:buFontTx/>
              <a:buChar char="-"/>
            </a:pPr>
            <a:r>
              <a:rPr lang="de-DE" sz="1800" dirty="0"/>
              <a:t>Auf manchen Campingplätzen und Lagerplätzen gibt es vielleicht auch Waschmaschinen. Hier könnt ihr durch eine volle Beladung und eine Reduzierung der Waschtemperatur (30°C statt 40°C und 60°C statt 90°C) ebenfalls eine Menge Energie einsparen und die Umwelt schonen.</a:t>
            </a:r>
          </a:p>
          <a:p>
            <a:pPr marL="0" lvl="0" indent="0">
              <a:buNone/>
            </a:pPr>
            <a:endParaRPr lang="de-DE" sz="1800" dirty="0"/>
          </a:p>
        </p:txBody>
      </p:sp>
      <p:sp>
        <p:nvSpPr>
          <p:cNvPr id="3" name="Datumsplatzhalter 2"/>
          <p:cNvSpPr>
            <a:spLocks noGrp="1"/>
          </p:cNvSpPr>
          <p:nvPr>
            <p:ph type="dt" sz="half" idx="10"/>
          </p:nvPr>
        </p:nvSpPr>
        <p:spPr/>
        <p:txBody>
          <a:bodyPr/>
          <a:lstStyle/>
          <a:p>
            <a:fld id="{6D8305E7-8476-4A7F-9D5D-DB2029790630}" type="datetime1">
              <a:rPr lang="de-DE" smtClean="0"/>
              <a:pPr/>
              <a:t>22.02.2018</a:t>
            </a:fld>
            <a:endParaRPr lang="de-DE" dirty="0"/>
          </a:p>
        </p:txBody>
      </p:sp>
      <p:sp>
        <p:nvSpPr>
          <p:cNvPr id="5" name="Foliennummernplatzhalter 4"/>
          <p:cNvSpPr>
            <a:spLocks noGrp="1"/>
          </p:cNvSpPr>
          <p:nvPr>
            <p:ph type="sldNum" sz="quarter" idx="12"/>
          </p:nvPr>
        </p:nvSpPr>
        <p:spPr/>
        <p:txBody>
          <a:bodyPr/>
          <a:lstStyle/>
          <a:p>
            <a:fld id="{6C6AE60A-B69C-4790-82F7-3882EDF23186}" type="slidenum">
              <a:rPr lang="de-DE" smtClean="0"/>
              <a:pPr/>
              <a:t>55</a:t>
            </a:fld>
            <a:endParaRPr lang="de-DE" dirty="0"/>
          </a:p>
        </p:txBody>
      </p:sp>
      <p:sp>
        <p:nvSpPr>
          <p:cNvPr id="6" name="Inhaltsplatzhalter 5"/>
          <p:cNvSpPr>
            <a:spLocks noGrp="1"/>
          </p:cNvSpPr>
          <p:nvPr>
            <p:ph idx="16"/>
          </p:nvPr>
        </p:nvSpPr>
        <p:spPr/>
        <p:txBody>
          <a:bodyPr/>
          <a:lstStyle/>
          <a:p>
            <a:r>
              <a:rPr lang="de-DE" dirty="0">
                <a:solidFill>
                  <a:schemeClr val="accent1">
                    <a:lumMod val="75000"/>
                  </a:schemeClr>
                </a:solidFill>
              </a:rPr>
              <a:t>Wäsche waschen - Energie</a:t>
            </a:r>
          </a:p>
        </p:txBody>
      </p:sp>
      <p:sp>
        <p:nvSpPr>
          <p:cNvPr id="7" name="Textplatzhalter 6"/>
          <p:cNvSpPr>
            <a:spLocks noGrp="1"/>
          </p:cNvSpPr>
          <p:nvPr>
            <p:ph type="body" sz="quarter" idx="14"/>
          </p:nvPr>
        </p:nvSpPr>
        <p:spPr/>
        <p:txBody>
          <a:bodyPr>
            <a:normAutofit lnSpcReduction="10000"/>
          </a:bodyPr>
          <a:lstStyle/>
          <a:p>
            <a:r>
              <a:rPr lang="de-DE" dirty="0">
                <a:solidFill>
                  <a:schemeClr val="accent1">
                    <a:lumMod val="75000"/>
                  </a:schemeClr>
                </a:solidFill>
              </a:rPr>
              <a:t>Waschhaus</a:t>
            </a:r>
          </a:p>
        </p:txBody>
      </p:sp>
      <p:sp>
        <p:nvSpPr>
          <p:cNvPr id="8" name="Textplatzhalter 7"/>
          <p:cNvSpPr>
            <a:spLocks noGrp="1"/>
          </p:cNvSpPr>
          <p:nvPr>
            <p:ph type="body" sz="quarter" idx="20"/>
          </p:nvPr>
        </p:nvSpPr>
        <p:spPr/>
        <p:txBody>
          <a:bodyPr/>
          <a:lstStyle/>
          <a:p>
            <a:r>
              <a:rPr lang="de-DE" dirty="0">
                <a:solidFill>
                  <a:schemeClr val="accent1">
                    <a:lumMod val="75000"/>
                  </a:schemeClr>
                </a:solidFill>
              </a:rPr>
              <a:t>Wasser</a:t>
            </a:r>
          </a:p>
        </p:txBody>
      </p:sp>
      <p:sp>
        <p:nvSpPr>
          <p:cNvPr id="4" name="Fußzeilenplatzhalter 3"/>
          <p:cNvSpPr>
            <a:spLocks noGrp="1"/>
          </p:cNvSpPr>
          <p:nvPr>
            <p:ph type="ftr" sz="quarter" idx="3"/>
          </p:nvPr>
        </p:nvSpPr>
        <p:spPr/>
        <p:txBody>
          <a:bodyPr/>
          <a:lstStyle/>
          <a:p>
            <a:r>
              <a:rPr lang="de-DE" dirty="0"/>
              <a:t>Green Events – nachhaltige Veranstaltungen in der DPSG</a:t>
            </a:r>
          </a:p>
        </p:txBody>
      </p:sp>
      <p:sp>
        <p:nvSpPr>
          <p:cNvPr id="9" name="Rechteck 8">
            <a:hlinkClick r:id="rId2" action="ppaction://hlinksldjump"/>
          </p:cNvPr>
          <p:cNvSpPr/>
          <p:nvPr/>
        </p:nvSpPr>
        <p:spPr>
          <a:xfrm>
            <a:off x="7020272" y="10837"/>
            <a:ext cx="2123728"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1" name="Rechteck 10">
            <a:hlinkClick r:id="rId3" action="ppaction://hlinksldjump"/>
          </p:cNvPr>
          <p:cNvSpPr/>
          <p:nvPr/>
        </p:nvSpPr>
        <p:spPr>
          <a:xfrm>
            <a:off x="35496" y="44624"/>
            <a:ext cx="2376264"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Grafik 11">
            <a:hlinkClick r:id="rId3" action="ppaction://hlinksldjump"/>
            <a:extLst>
              <a:ext uri="{FF2B5EF4-FFF2-40B4-BE49-F238E27FC236}">
                <a16:creationId xmlns:a16="http://schemas.microsoft.com/office/drawing/2014/main" xmlns="" id="{674DCF05-DAC1-4723-9873-E053A57F79FC}"/>
              </a:ext>
            </a:extLst>
          </p:cNvPr>
          <p:cNvPicPr>
            <a:picLocks noChangeAspect="1"/>
          </p:cNvPicPr>
          <p:nvPr/>
        </p:nvPicPr>
        <p:blipFill rotWithShape="1">
          <a:blip r:embed="rId4" cstate="print">
            <a:clrChange>
              <a:clrFrom>
                <a:srgbClr val="F0F0F0"/>
              </a:clrFrom>
              <a:clrTo>
                <a:srgbClr val="F0F0F0">
                  <a:alpha val="0"/>
                </a:srgbClr>
              </a:clrTo>
            </a:clrChange>
            <a:extLst>
              <a:ext uri="{28A0092B-C50C-407E-A947-70E740481C1C}">
                <a14:useLocalDpi xmlns:a14="http://schemas.microsoft.com/office/drawing/2010/main" val="0"/>
              </a:ext>
            </a:extLst>
          </a:blip>
          <a:srcRect l="23750" t="24902" r="23195" b="24800"/>
          <a:stretch/>
        </p:blipFill>
        <p:spPr>
          <a:xfrm>
            <a:off x="7037112" y="6171166"/>
            <a:ext cx="669600" cy="634810"/>
          </a:xfrm>
          <a:prstGeom prst="rect">
            <a:avLst/>
          </a:prstGeom>
        </p:spPr>
      </p:pic>
    </p:spTree>
    <p:extLst>
      <p:ext uri="{BB962C8B-B14F-4D97-AF65-F5344CB8AC3E}">
        <p14:creationId xmlns:p14="http://schemas.microsoft.com/office/powerpoint/2010/main" val="351732788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285750" indent="-285750">
              <a:spcAft>
                <a:spcPts val="600"/>
              </a:spcAft>
              <a:buFontTx/>
              <a:buChar char="-"/>
            </a:pPr>
            <a:r>
              <a:rPr lang="de-DE" sz="1800" dirty="0"/>
              <a:t>Beim Abspülen und Putzen gilt wie immer die Regel: so wenig Wasser wie möglich nehmen. Eine Spülwanne ist bei Abspülen hoffentlich obligatorisch, da Abspülen unter fließendem Wasser natürlich wesentlich mehr Wasser verbraucht.</a:t>
            </a:r>
          </a:p>
          <a:p>
            <a:pPr marL="285750" indent="-285750">
              <a:spcAft>
                <a:spcPts val="600"/>
              </a:spcAft>
              <a:buFontTx/>
              <a:buChar char="-"/>
            </a:pPr>
            <a:r>
              <a:rPr lang="de-DE" sz="1800" dirty="0"/>
              <a:t>Zum Abspülen und Putzen könnt ihr </a:t>
            </a:r>
            <a:r>
              <a:rPr lang="de-DE" sz="1800" dirty="0">
                <a:hlinkClick r:id="rId2"/>
              </a:rPr>
              <a:t>ökologische Spülmittel</a:t>
            </a:r>
            <a:r>
              <a:rPr lang="de-DE" sz="1800" dirty="0"/>
              <a:t> verwenden, die die Umwelt schonen.</a:t>
            </a:r>
          </a:p>
          <a:p>
            <a:pPr marL="285750" indent="-285750">
              <a:spcAft>
                <a:spcPts val="600"/>
              </a:spcAft>
              <a:buFontTx/>
              <a:buChar char="-"/>
            </a:pPr>
            <a:r>
              <a:rPr lang="de-DE" sz="1800" dirty="0"/>
              <a:t>Hartnäckige Essensreste und Angebranntes können mit einem Stahlschwamm entfernt werden. Wer das vergessen hat kann auch Sand ausprobieren.</a:t>
            </a:r>
          </a:p>
          <a:p>
            <a:pPr marL="285750" indent="-285750">
              <a:spcAft>
                <a:spcPts val="600"/>
              </a:spcAft>
              <a:buFontTx/>
              <a:buChar char="-"/>
            </a:pPr>
            <a:r>
              <a:rPr lang="de-DE" sz="1800" dirty="0"/>
              <a:t>Zum Kalkentfernen könnt ihr gut </a:t>
            </a:r>
            <a:r>
              <a:rPr lang="de-DE" sz="1800" dirty="0">
                <a:hlinkClick r:id="rId3"/>
              </a:rPr>
              <a:t>Zitronensäure oder Essigsäure</a:t>
            </a:r>
            <a:r>
              <a:rPr lang="de-DE" sz="1800" dirty="0"/>
              <a:t> (z.B. Essigessenz) verwenden. Die Säure wird direkt auf die entsprechende Stelle gegeben - einwirken lassen und abspülen. </a:t>
            </a:r>
          </a:p>
        </p:txBody>
      </p:sp>
      <p:sp>
        <p:nvSpPr>
          <p:cNvPr id="3" name="Datumsplatzhalter 2"/>
          <p:cNvSpPr>
            <a:spLocks noGrp="1"/>
          </p:cNvSpPr>
          <p:nvPr>
            <p:ph type="dt" sz="half" idx="10"/>
          </p:nvPr>
        </p:nvSpPr>
        <p:spPr/>
        <p:txBody>
          <a:bodyPr/>
          <a:lstStyle/>
          <a:p>
            <a:fld id="{3B778CF0-40B1-4201-88B5-D85CD8CB2944}" type="datetime1">
              <a:rPr lang="de-DE" smtClean="0"/>
              <a:pPr/>
              <a:t>22.02.2018</a:t>
            </a:fld>
            <a:endParaRPr lang="de-DE" dirty="0"/>
          </a:p>
        </p:txBody>
      </p:sp>
      <p:sp>
        <p:nvSpPr>
          <p:cNvPr id="5" name="Foliennummernplatzhalter 4"/>
          <p:cNvSpPr>
            <a:spLocks noGrp="1"/>
          </p:cNvSpPr>
          <p:nvPr>
            <p:ph type="sldNum" sz="quarter" idx="12"/>
          </p:nvPr>
        </p:nvSpPr>
        <p:spPr/>
        <p:txBody>
          <a:bodyPr/>
          <a:lstStyle/>
          <a:p>
            <a:fld id="{6C6AE60A-B69C-4790-82F7-3882EDF23186}" type="slidenum">
              <a:rPr lang="de-DE" smtClean="0"/>
              <a:pPr/>
              <a:t>56</a:t>
            </a:fld>
            <a:endParaRPr lang="de-DE" dirty="0"/>
          </a:p>
        </p:txBody>
      </p:sp>
      <p:sp>
        <p:nvSpPr>
          <p:cNvPr id="6" name="Inhaltsplatzhalter 5"/>
          <p:cNvSpPr>
            <a:spLocks noGrp="1"/>
          </p:cNvSpPr>
          <p:nvPr>
            <p:ph idx="16"/>
          </p:nvPr>
        </p:nvSpPr>
        <p:spPr/>
        <p:txBody>
          <a:bodyPr/>
          <a:lstStyle/>
          <a:p>
            <a:r>
              <a:rPr lang="de-DE" dirty="0">
                <a:solidFill>
                  <a:schemeClr val="accent1">
                    <a:lumMod val="75000"/>
                  </a:schemeClr>
                </a:solidFill>
              </a:rPr>
              <a:t>Abspülen </a:t>
            </a:r>
            <a:r>
              <a:rPr lang="de-DE" dirty="0"/>
              <a:t>&amp;</a:t>
            </a:r>
            <a:r>
              <a:rPr lang="de-DE" dirty="0">
                <a:solidFill>
                  <a:schemeClr val="accent1">
                    <a:lumMod val="75000"/>
                  </a:schemeClr>
                </a:solidFill>
              </a:rPr>
              <a:t> reinigen</a:t>
            </a:r>
          </a:p>
        </p:txBody>
      </p:sp>
      <p:sp>
        <p:nvSpPr>
          <p:cNvPr id="7" name="Textplatzhalter 6"/>
          <p:cNvSpPr>
            <a:spLocks noGrp="1"/>
          </p:cNvSpPr>
          <p:nvPr>
            <p:ph type="body" sz="quarter" idx="14"/>
          </p:nvPr>
        </p:nvSpPr>
        <p:spPr/>
        <p:txBody>
          <a:bodyPr>
            <a:normAutofit lnSpcReduction="10000"/>
          </a:bodyPr>
          <a:lstStyle/>
          <a:p>
            <a:r>
              <a:rPr lang="de-DE" dirty="0">
                <a:solidFill>
                  <a:schemeClr val="accent1">
                    <a:lumMod val="75000"/>
                  </a:schemeClr>
                </a:solidFill>
              </a:rPr>
              <a:t>Waschhaus</a:t>
            </a:r>
          </a:p>
        </p:txBody>
      </p:sp>
      <p:sp>
        <p:nvSpPr>
          <p:cNvPr id="8" name="Textplatzhalter 7"/>
          <p:cNvSpPr>
            <a:spLocks noGrp="1"/>
          </p:cNvSpPr>
          <p:nvPr>
            <p:ph type="body" sz="quarter" idx="20"/>
          </p:nvPr>
        </p:nvSpPr>
        <p:spPr/>
        <p:txBody>
          <a:bodyPr/>
          <a:lstStyle/>
          <a:p>
            <a:r>
              <a:rPr lang="de-DE" dirty="0">
                <a:solidFill>
                  <a:schemeClr val="accent1">
                    <a:lumMod val="75000"/>
                  </a:schemeClr>
                </a:solidFill>
              </a:rPr>
              <a:t>Wasser</a:t>
            </a:r>
          </a:p>
        </p:txBody>
      </p:sp>
      <p:sp>
        <p:nvSpPr>
          <p:cNvPr id="4" name="Fußzeilenplatzhalter 3"/>
          <p:cNvSpPr>
            <a:spLocks noGrp="1"/>
          </p:cNvSpPr>
          <p:nvPr>
            <p:ph type="ftr" sz="quarter" idx="3"/>
          </p:nvPr>
        </p:nvSpPr>
        <p:spPr/>
        <p:txBody>
          <a:bodyPr/>
          <a:lstStyle/>
          <a:p>
            <a:r>
              <a:rPr lang="de-DE" dirty="0"/>
              <a:t>Green Events – nachhaltige Veranstaltungen in der DPSG</a:t>
            </a:r>
          </a:p>
        </p:txBody>
      </p:sp>
      <p:sp>
        <p:nvSpPr>
          <p:cNvPr id="9" name="Rechteck 8">
            <a:hlinkClick r:id="rId4" action="ppaction://hlinksldjump"/>
          </p:cNvPr>
          <p:cNvSpPr/>
          <p:nvPr/>
        </p:nvSpPr>
        <p:spPr>
          <a:xfrm>
            <a:off x="7020272" y="10837"/>
            <a:ext cx="2123728"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1" name="Rechteck 10">
            <a:hlinkClick r:id="rId5" action="ppaction://hlinksldjump"/>
          </p:cNvPr>
          <p:cNvSpPr/>
          <p:nvPr/>
        </p:nvSpPr>
        <p:spPr>
          <a:xfrm>
            <a:off x="35496" y="44624"/>
            <a:ext cx="2376264"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Grafik 11">
            <a:hlinkClick r:id="rId5" action="ppaction://hlinksldjump"/>
            <a:extLst>
              <a:ext uri="{FF2B5EF4-FFF2-40B4-BE49-F238E27FC236}">
                <a16:creationId xmlns:a16="http://schemas.microsoft.com/office/drawing/2014/main" xmlns="" id="{65FF18C3-68B9-41E6-B2BD-6D51746E53F8}"/>
              </a:ext>
            </a:extLst>
          </p:cNvPr>
          <p:cNvPicPr>
            <a:picLocks noChangeAspect="1"/>
          </p:cNvPicPr>
          <p:nvPr/>
        </p:nvPicPr>
        <p:blipFill rotWithShape="1">
          <a:blip r:embed="rId6" cstate="print">
            <a:clrChange>
              <a:clrFrom>
                <a:srgbClr val="F0F0F0"/>
              </a:clrFrom>
              <a:clrTo>
                <a:srgbClr val="F0F0F0">
                  <a:alpha val="0"/>
                </a:srgbClr>
              </a:clrTo>
            </a:clrChange>
            <a:extLst>
              <a:ext uri="{28A0092B-C50C-407E-A947-70E740481C1C}">
                <a14:useLocalDpi xmlns:a14="http://schemas.microsoft.com/office/drawing/2010/main" val="0"/>
              </a:ext>
            </a:extLst>
          </a:blip>
          <a:srcRect l="23750" t="24902" r="23195" b="24800"/>
          <a:stretch/>
        </p:blipFill>
        <p:spPr>
          <a:xfrm>
            <a:off x="7037112" y="6171166"/>
            <a:ext cx="669600" cy="634810"/>
          </a:xfrm>
          <a:prstGeom prst="rect">
            <a:avLst/>
          </a:prstGeom>
        </p:spPr>
      </p:pic>
    </p:spTree>
    <p:extLst>
      <p:ext uri="{BB962C8B-B14F-4D97-AF65-F5344CB8AC3E}">
        <p14:creationId xmlns:p14="http://schemas.microsoft.com/office/powerpoint/2010/main" val="164393538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285750" indent="-285750">
              <a:spcAft>
                <a:spcPts val="600"/>
              </a:spcAft>
              <a:buFontTx/>
              <a:buChar char="-"/>
            </a:pPr>
            <a:r>
              <a:rPr lang="de-DE" sz="1800" dirty="0"/>
              <a:t>Wie lange und wie oft müssen wir duschen?</a:t>
            </a:r>
          </a:p>
          <a:p>
            <a:pPr marL="285750" indent="-285750">
              <a:spcAft>
                <a:spcPts val="600"/>
              </a:spcAft>
              <a:buFontTx/>
              <a:buChar char="-"/>
            </a:pPr>
            <a:r>
              <a:rPr lang="de-DE" sz="1800" dirty="0"/>
              <a:t>Haben wir Hinweise zum sparsamen Umgang mit Wasser angebracht bzw. kommuniziert?</a:t>
            </a:r>
          </a:p>
          <a:p>
            <a:pPr marL="285750" indent="-285750">
              <a:spcAft>
                <a:spcPts val="600"/>
              </a:spcAft>
              <a:buFontTx/>
              <a:buChar char="-"/>
            </a:pPr>
            <a:r>
              <a:rPr lang="de-DE" sz="1800" dirty="0"/>
              <a:t>Verwenden wir Komposttoiletten anstatt Chemietoiletten?</a:t>
            </a:r>
          </a:p>
          <a:p>
            <a:pPr marL="285750" indent="-285750">
              <a:spcAft>
                <a:spcPts val="600"/>
              </a:spcAft>
              <a:buFontTx/>
              <a:buChar char="-"/>
            </a:pPr>
            <a:r>
              <a:rPr lang="de-DE" sz="1800" dirty="0"/>
              <a:t>Verwenden wir ökologisches </a:t>
            </a:r>
            <a:r>
              <a:rPr lang="de-DE" sz="1800"/>
              <a:t>Waschmittel?</a:t>
            </a:r>
            <a:endParaRPr lang="de-DE" sz="1800" dirty="0"/>
          </a:p>
          <a:p>
            <a:pPr marL="285750" indent="-285750">
              <a:spcAft>
                <a:spcPts val="600"/>
              </a:spcAft>
              <a:buFontTx/>
              <a:buChar char="-"/>
            </a:pPr>
            <a:r>
              <a:rPr lang="de-DE" sz="1800" dirty="0"/>
              <a:t>Können wir die Wäsche an der Luft trocknen?</a:t>
            </a:r>
          </a:p>
          <a:p>
            <a:pPr marL="285750" indent="-285750">
              <a:spcAft>
                <a:spcPts val="600"/>
              </a:spcAft>
              <a:buFontTx/>
              <a:buChar char="-"/>
            </a:pPr>
            <a:r>
              <a:rPr lang="de-DE" sz="1800" dirty="0"/>
              <a:t>Verwenden wir zum Abspülen eine Spülwanne?</a:t>
            </a:r>
          </a:p>
          <a:p>
            <a:pPr marL="285750" indent="-285750">
              <a:spcAft>
                <a:spcPts val="600"/>
              </a:spcAft>
              <a:buFontTx/>
              <a:buChar char="-"/>
            </a:pPr>
            <a:r>
              <a:rPr lang="de-DE" sz="1800" dirty="0"/>
              <a:t>Welches ökologisches Spülmittel benutzen wir?</a:t>
            </a:r>
          </a:p>
          <a:p>
            <a:endParaRPr lang="de-DE" sz="1800" dirty="0"/>
          </a:p>
          <a:p>
            <a:endParaRPr lang="de-DE" sz="1800" dirty="0"/>
          </a:p>
          <a:p>
            <a:endParaRPr lang="de-DE" sz="1800" dirty="0"/>
          </a:p>
        </p:txBody>
      </p:sp>
      <p:sp>
        <p:nvSpPr>
          <p:cNvPr id="3" name="Datumsplatzhalter 2"/>
          <p:cNvSpPr>
            <a:spLocks noGrp="1"/>
          </p:cNvSpPr>
          <p:nvPr>
            <p:ph type="dt" sz="half" idx="10"/>
          </p:nvPr>
        </p:nvSpPr>
        <p:spPr/>
        <p:txBody>
          <a:bodyPr/>
          <a:lstStyle/>
          <a:p>
            <a:fld id="{26418256-0022-4F74-ABB6-D64C890F03FB}" type="datetime1">
              <a:rPr lang="de-DE" smtClean="0"/>
              <a:pPr/>
              <a:t>22.02.2018</a:t>
            </a:fld>
            <a:endParaRPr lang="de-DE" dirty="0"/>
          </a:p>
        </p:txBody>
      </p:sp>
      <p:sp>
        <p:nvSpPr>
          <p:cNvPr id="4" name="Foliennummernplatzhalter 3"/>
          <p:cNvSpPr>
            <a:spLocks noGrp="1"/>
          </p:cNvSpPr>
          <p:nvPr>
            <p:ph type="sldNum" sz="quarter" idx="12"/>
          </p:nvPr>
        </p:nvSpPr>
        <p:spPr/>
        <p:txBody>
          <a:bodyPr/>
          <a:lstStyle/>
          <a:p>
            <a:fld id="{6C6AE60A-B69C-4790-82F7-3882EDF23186}" type="slidenum">
              <a:rPr lang="de-DE" smtClean="0"/>
              <a:pPr/>
              <a:t>57</a:t>
            </a:fld>
            <a:endParaRPr lang="de-DE" dirty="0"/>
          </a:p>
        </p:txBody>
      </p:sp>
      <p:sp>
        <p:nvSpPr>
          <p:cNvPr id="11" name="Inhaltsplatzhalter 10"/>
          <p:cNvSpPr>
            <a:spLocks noGrp="1"/>
          </p:cNvSpPr>
          <p:nvPr>
            <p:ph idx="16"/>
          </p:nvPr>
        </p:nvSpPr>
        <p:spPr/>
        <p:txBody>
          <a:bodyPr/>
          <a:lstStyle/>
          <a:p>
            <a:r>
              <a:rPr lang="de-DE" dirty="0"/>
              <a:t>Checkliste Wasser</a:t>
            </a:r>
          </a:p>
        </p:txBody>
      </p:sp>
      <p:sp>
        <p:nvSpPr>
          <p:cNvPr id="7" name="Textplatzhalter 6"/>
          <p:cNvSpPr>
            <a:spLocks noGrp="1"/>
          </p:cNvSpPr>
          <p:nvPr>
            <p:ph type="body" sz="quarter" idx="14"/>
          </p:nvPr>
        </p:nvSpPr>
        <p:spPr/>
        <p:txBody>
          <a:bodyPr>
            <a:normAutofit lnSpcReduction="10000"/>
          </a:bodyPr>
          <a:lstStyle/>
          <a:p>
            <a:r>
              <a:rPr lang="de-DE" dirty="0">
                <a:solidFill>
                  <a:schemeClr val="accent1">
                    <a:lumMod val="75000"/>
                  </a:schemeClr>
                </a:solidFill>
              </a:rPr>
              <a:t>Waschhaus</a:t>
            </a:r>
          </a:p>
        </p:txBody>
      </p:sp>
      <p:sp>
        <p:nvSpPr>
          <p:cNvPr id="12" name="Textplatzhalter 11"/>
          <p:cNvSpPr>
            <a:spLocks noGrp="1"/>
          </p:cNvSpPr>
          <p:nvPr>
            <p:ph type="body" sz="quarter" idx="20"/>
          </p:nvPr>
        </p:nvSpPr>
        <p:spPr/>
        <p:txBody>
          <a:bodyPr/>
          <a:lstStyle/>
          <a:p>
            <a:r>
              <a:rPr lang="de-DE" dirty="0"/>
              <a:t>Wasser</a:t>
            </a:r>
          </a:p>
        </p:txBody>
      </p:sp>
      <p:sp>
        <p:nvSpPr>
          <p:cNvPr id="8" name="Fußzeilenplatzhalter 7"/>
          <p:cNvSpPr>
            <a:spLocks noGrp="1"/>
          </p:cNvSpPr>
          <p:nvPr>
            <p:ph type="ftr" sz="quarter" idx="3"/>
          </p:nvPr>
        </p:nvSpPr>
        <p:spPr/>
        <p:txBody>
          <a:bodyPr/>
          <a:lstStyle/>
          <a:p>
            <a:r>
              <a:rPr lang="de-DE" dirty="0"/>
              <a:t>Green Events – nachhaltige Veranstaltungen in der DPSG</a:t>
            </a:r>
          </a:p>
        </p:txBody>
      </p:sp>
      <p:sp>
        <p:nvSpPr>
          <p:cNvPr id="9" name="Rechteck 8">
            <a:hlinkClick r:id="rId2" action="ppaction://hlinksldjump"/>
          </p:cNvPr>
          <p:cNvSpPr/>
          <p:nvPr/>
        </p:nvSpPr>
        <p:spPr>
          <a:xfrm>
            <a:off x="35496" y="44624"/>
            <a:ext cx="2376264"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0" name="Rechteck 9">
            <a:hlinkClick r:id="rId3" action="ppaction://hlinksldjump"/>
          </p:cNvPr>
          <p:cNvSpPr/>
          <p:nvPr/>
        </p:nvSpPr>
        <p:spPr>
          <a:xfrm>
            <a:off x="7020272" y="10837"/>
            <a:ext cx="2123728"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3" name="Grafik 12">
            <a:hlinkClick r:id="rId2" action="ppaction://hlinksldjump"/>
            <a:extLst>
              <a:ext uri="{FF2B5EF4-FFF2-40B4-BE49-F238E27FC236}">
                <a16:creationId xmlns:a16="http://schemas.microsoft.com/office/drawing/2014/main" xmlns="" id="{E5DB1D79-B8B3-4945-8FFB-DAC3017F1E40}"/>
              </a:ext>
            </a:extLst>
          </p:cNvPr>
          <p:cNvPicPr>
            <a:picLocks noChangeAspect="1"/>
          </p:cNvPicPr>
          <p:nvPr/>
        </p:nvPicPr>
        <p:blipFill rotWithShape="1">
          <a:blip r:embed="rId4" cstate="print">
            <a:clrChange>
              <a:clrFrom>
                <a:srgbClr val="F0F0F0"/>
              </a:clrFrom>
              <a:clrTo>
                <a:srgbClr val="F0F0F0">
                  <a:alpha val="0"/>
                </a:srgbClr>
              </a:clrTo>
            </a:clrChange>
            <a:extLst>
              <a:ext uri="{28A0092B-C50C-407E-A947-70E740481C1C}">
                <a14:useLocalDpi xmlns:a14="http://schemas.microsoft.com/office/drawing/2010/main" val="0"/>
              </a:ext>
            </a:extLst>
          </a:blip>
          <a:srcRect l="23750" t="24902" r="23195" b="24800"/>
          <a:stretch/>
        </p:blipFill>
        <p:spPr>
          <a:xfrm>
            <a:off x="7037112" y="6171166"/>
            <a:ext cx="669600" cy="634810"/>
          </a:xfrm>
          <a:prstGeom prst="rect">
            <a:avLst/>
          </a:prstGeom>
        </p:spPr>
      </p:pic>
    </p:spTree>
    <p:extLst>
      <p:ext uri="{BB962C8B-B14F-4D97-AF65-F5344CB8AC3E}">
        <p14:creationId xmlns:p14="http://schemas.microsoft.com/office/powerpoint/2010/main" val="165867854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Viel Spaß bei Umsetzen!</a:t>
            </a:r>
          </a:p>
        </p:txBody>
      </p:sp>
      <p:sp>
        <p:nvSpPr>
          <p:cNvPr id="3" name="Textplatzhalter 2"/>
          <p:cNvSpPr>
            <a:spLocks noGrp="1"/>
          </p:cNvSpPr>
          <p:nvPr>
            <p:ph type="body" sz="quarter" idx="13"/>
          </p:nvPr>
        </p:nvSpPr>
        <p:spPr/>
        <p:txBody>
          <a:bodyPr>
            <a:normAutofit fontScale="92500" lnSpcReduction="20000"/>
          </a:bodyPr>
          <a:lstStyle/>
          <a:p>
            <a:r>
              <a:rPr lang="de-DE" dirty="0"/>
              <a:t>Hast Du noch Fragen oder Ideen? </a:t>
            </a:r>
            <a:r>
              <a:rPr lang="de-DE" dirty="0">
                <a:sym typeface="Wingdings" panose="05000000000000000000" pitchFamily="2" charset="2"/>
              </a:rPr>
              <a:t>Schreib uns an! </a:t>
            </a:r>
          </a:p>
          <a:p>
            <a:r>
              <a:rPr lang="de-DE" dirty="0">
                <a:sym typeface="Wingdings" panose="05000000000000000000" pitchFamily="2" charset="2"/>
              </a:rPr>
              <a:t>oekologie@dpsg.de</a:t>
            </a:r>
            <a:endParaRPr lang="de-DE" dirty="0"/>
          </a:p>
        </p:txBody>
      </p:sp>
      <p:sp>
        <p:nvSpPr>
          <p:cNvPr id="4" name="Rechteck 3">
            <a:hlinkClick r:id="rId2" action="ppaction://hlinksldjump"/>
          </p:cNvPr>
          <p:cNvSpPr/>
          <p:nvPr/>
        </p:nvSpPr>
        <p:spPr>
          <a:xfrm>
            <a:off x="0" y="0"/>
            <a:ext cx="9144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Tree>
    <p:extLst>
      <p:ext uri="{BB962C8B-B14F-4D97-AF65-F5344CB8AC3E}">
        <p14:creationId xmlns:p14="http://schemas.microsoft.com/office/powerpoint/2010/main" val="1826214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 name="Rechteck 16">
            <a:hlinkHover r:id="rId2" action="ppaction://hlinksldjump"/>
            <a:extLst>
              <a:ext uri="{FF2B5EF4-FFF2-40B4-BE49-F238E27FC236}">
                <a16:creationId xmlns:a16="http://schemas.microsoft.com/office/drawing/2014/main" xmlns="" id="{4197EAD0-35E1-48F9-A025-31BE83625EFF}"/>
              </a:ext>
            </a:extLst>
          </p:cNvPr>
          <p:cNvSpPr/>
          <p:nvPr/>
        </p:nvSpPr>
        <p:spPr>
          <a:xfrm>
            <a:off x="179512" y="1196752"/>
            <a:ext cx="8964488" cy="5661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Textplatzhalter 7"/>
          <p:cNvSpPr>
            <a:spLocks noGrp="1"/>
          </p:cNvSpPr>
          <p:nvPr>
            <p:ph type="body" sz="quarter" idx="14"/>
          </p:nvPr>
        </p:nvSpPr>
        <p:spPr/>
        <p:txBody>
          <a:bodyPr>
            <a:normAutofit lnSpcReduction="10000"/>
          </a:bodyPr>
          <a:lstStyle/>
          <a:p>
            <a:r>
              <a:rPr lang="de-DE" dirty="0"/>
              <a:t>Die drei Bereiche der Nachhaltigkeit</a:t>
            </a:r>
          </a:p>
        </p:txBody>
      </p:sp>
      <p:sp>
        <p:nvSpPr>
          <p:cNvPr id="19" name="Textplatzhalter 18"/>
          <p:cNvSpPr>
            <a:spLocks noGrp="1"/>
          </p:cNvSpPr>
          <p:nvPr>
            <p:ph type="body" sz="quarter" idx="20"/>
          </p:nvPr>
        </p:nvSpPr>
        <p:spPr/>
        <p:txBody>
          <a:bodyPr/>
          <a:lstStyle/>
          <a:p>
            <a:r>
              <a:rPr lang="de-DE" dirty="0"/>
              <a:t>Green Events</a:t>
            </a:r>
          </a:p>
        </p:txBody>
      </p:sp>
      <p:pic>
        <p:nvPicPr>
          <p:cNvPr id="12" name="Grafik 11"/>
          <p:cNvPicPr>
            <a:picLocks noChangeAspect="1"/>
          </p:cNvPicPr>
          <p:nvPr/>
        </p:nvPicPr>
        <p:blipFill rotWithShape="1">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b="42340"/>
          <a:stretch/>
        </p:blipFill>
        <p:spPr>
          <a:xfrm>
            <a:off x="277097" y="4217701"/>
            <a:ext cx="4824536" cy="1412218"/>
          </a:xfrm>
          <a:prstGeom prst="rect">
            <a:avLst/>
          </a:prstGeom>
        </p:spPr>
      </p:pic>
      <p:sp>
        <p:nvSpPr>
          <p:cNvPr id="16" name="Textfeld 15"/>
          <p:cNvSpPr txBox="1"/>
          <p:nvPr/>
        </p:nvSpPr>
        <p:spPr>
          <a:xfrm>
            <a:off x="2293321" y="5537622"/>
            <a:ext cx="1619113" cy="430887"/>
          </a:xfrm>
          <a:prstGeom prst="rect">
            <a:avLst/>
          </a:prstGeom>
          <a:noFill/>
        </p:spPr>
        <p:txBody>
          <a:bodyPr wrap="square" rtlCol="0">
            <a:spAutoFit/>
          </a:bodyPr>
          <a:lstStyle/>
          <a:p>
            <a:r>
              <a:rPr lang="de-DE" sz="2200" b="1" dirty="0">
                <a:solidFill>
                  <a:srgbClr val="809CBE"/>
                </a:solidFill>
              </a:rPr>
              <a:t>Ökonomie</a:t>
            </a:r>
          </a:p>
        </p:txBody>
      </p:sp>
      <p:sp>
        <p:nvSpPr>
          <p:cNvPr id="2" name="Rechteck 1">
            <a:extLst>
              <a:ext uri="{FF2B5EF4-FFF2-40B4-BE49-F238E27FC236}">
                <a16:creationId xmlns:a16="http://schemas.microsoft.com/office/drawing/2014/main" xmlns="" id="{EA54EDCF-0AE9-434E-A97D-D63A725A7457}"/>
              </a:ext>
            </a:extLst>
          </p:cNvPr>
          <p:cNvSpPr/>
          <p:nvPr/>
        </p:nvSpPr>
        <p:spPr>
          <a:xfrm>
            <a:off x="547482" y="2231470"/>
            <a:ext cx="8327152" cy="1200329"/>
          </a:xfrm>
          <a:prstGeom prst="rect">
            <a:avLst/>
          </a:prstGeom>
        </p:spPr>
        <p:txBody>
          <a:bodyPr wrap="square">
            <a:spAutoFit/>
          </a:bodyPr>
          <a:lstStyle/>
          <a:p>
            <a:r>
              <a:rPr lang="de-DE" b="1" dirty="0">
                <a:solidFill>
                  <a:srgbClr val="809CBE"/>
                </a:solidFill>
              </a:rPr>
              <a:t>Ökonomie: </a:t>
            </a:r>
            <a:r>
              <a:rPr lang="de-DE" dirty="0"/>
              <a:t>Ökonomische Ziele umfassen eine erfolgreiche Durchführung einer Veranstaltung, in der ihr keinen Verlust erwirtschaftet habt und gleichzeitig sich alle Pfadfinderinnen und Pfadfinder die Teilnahme leisten konnten. Hierbei müsst ihr natürlich sparsam wirtschaften und die Kosten möglichst gering halten. </a:t>
            </a:r>
          </a:p>
        </p:txBody>
      </p:sp>
    </p:spTree>
    <p:extLst>
      <p:ext uri="{BB962C8B-B14F-4D97-AF65-F5344CB8AC3E}">
        <p14:creationId xmlns:p14="http://schemas.microsoft.com/office/powerpoint/2010/main" val="9096499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6230063E-CE7E-4C96-9B61-8F03C4415B4E}" type="datetime1">
              <a:rPr lang="de-DE" smtClean="0"/>
              <a:pPr/>
              <a:t>22.02.2018</a:t>
            </a:fld>
            <a:endParaRPr lang="de-DE" dirty="0"/>
          </a:p>
        </p:txBody>
      </p:sp>
      <p:sp>
        <p:nvSpPr>
          <p:cNvPr id="4" name="Foliennummernplatzhalter 3"/>
          <p:cNvSpPr>
            <a:spLocks noGrp="1"/>
          </p:cNvSpPr>
          <p:nvPr>
            <p:ph type="sldNum" sz="quarter" idx="12"/>
          </p:nvPr>
        </p:nvSpPr>
        <p:spPr/>
        <p:txBody>
          <a:bodyPr/>
          <a:lstStyle/>
          <a:p>
            <a:fld id="{6C6AE60A-B69C-4790-82F7-3882EDF23186}" type="slidenum">
              <a:rPr lang="de-DE" smtClean="0"/>
              <a:pPr/>
              <a:t>7</a:t>
            </a:fld>
            <a:endParaRPr lang="de-DE" dirty="0"/>
          </a:p>
        </p:txBody>
      </p:sp>
      <p:sp>
        <p:nvSpPr>
          <p:cNvPr id="5" name="Textplatzhalter 4"/>
          <p:cNvSpPr>
            <a:spLocks noGrp="1"/>
          </p:cNvSpPr>
          <p:nvPr>
            <p:ph type="body" sz="quarter" idx="20"/>
          </p:nvPr>
        </p:nvSpPr>
        <p:spPr/>
        <p:txBody>
          <a:bodyPr/>
          <a:lstStyle/>
          <a:p>
            <a:r>
              <a:rPr lang="de-DE" dirty="0"/>
              <a:t>Wähle einen Bereich</a:t>
            </a:r>
          </a:p>
        </p:txBody>
      </p:sp>
      <p:sp>
        <p:nvSpPr>
          <p:cNvPr id="6" name="Textplatzhalter 5"/>
          <p:cNvSpPr>
            <a:spLocks noGrp="1"/>
          </p:cNvSpPr>
          <p:nvPr>
            <p:ph type="body" sz="quarter" idx="14"/>
          </p:nvPr>
        </p:nvSpPr>
        <p:spPr/>
        <p:txBody>
          <a:bodyPr>
            <a:normAutofit fontScale="92500"/>
          </a:bodyPr>
          <a:lstStyle/>
          <a:p>
            <a:r>
              <a:rPr lang="de-DE" dirty="0"/>
              <a:t>indem du mit der Maus über den Platz wanderst.</a:t>
            </a:r>
          </a:p>
        </p:txBody>
      </p:sp>
      <p:sp>
        <p:nvSpPr>
          <p:cNvPr id="3" name="Fußzeilenplatzhalter 2"/>
          <p:cNvSpPr>
            <a:spLocks noGrp="1"/>
          </p:cNvSpPr>
          <p:nvPr>
            <p:ph type="ftr" sz="quarter" idx="3"/>
          </p:nvPr>
        </p:nvSpPr>
        <p:spPr/>
        <p:txBody>
          <a:bodyPr/>
          <a:lstStyle/>
          <a:p>
            <a:r>
              <a:rPr lang="de-DE" dirty="0"/>
              <a:t>Green Events – nachhaltige Veranstaltungen in der DPSG</a:t>
            </a:r>
          </a:p>
        </p:txBody>
      </p:sp>
      <p:sp>
        <p:nvSpPr>
          <p:cNvPr id="7" name="Rechteck 6">
            <a:hlinkHover r:id="rId2" action="ppaction://hlinksldjump" highlightClick="1"/>
          </p:cNvPr>
          <p:cNvSpPr>
            <a:spLocks/>
          </p:cNvSpPr>
          <p:nvPr/>
        </p:nvSpPr>
        <p:spPr>
          <a:xfrm>
            <a:off x="3047659" y="3461100"/>
            <a:ext cx="1176474" cy="257369"/>
          </a:xfrm>
          <a:prstGeom prst="rect">
            <a:avLst/>
          </a:prstGeom>
          <a:solidFill>
            <a:schemeClr val="accent2">
              <a:lumMod val="75000"/>
            </a:schemeClr>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en-GB" sz="1200" dirty="0">
                <a:solidFill>
                  <a:schemeClr val="bg1"/>
                </a:solidFill>
              </a:rPr>
              <a:t>Mehrzweckhalle</a:t>
            </a:r>
          </a:p>
        </p:txBody>
      </p:sp>
      <p:sp>
        <p:nvSpPr>
          <p:cNvPr id="8" name="Rechteck 7">
            <a:hlinkClick r:id="rId3" action="ppaction://hlinksldjump"/>
            <a:hlinkHover r:id="rId4" action="ppaction://hlinksldjump" highlightClick="1"/>
          </p:cNvPr>
          <p:cNvSpPr>
            <a:spLocks/>
          </p:cNvSpPr>
          <p:nvPr/>
        </p:nvSpPr>
        <p:spPr>
          <a:xfrm>
            <a:off x="3743393" y="2302257"/>
            <a:ext cx="828607" cy="257369"/>
          </a:xfrm>
          <a:prstGeom prst="rect">
            <a:avLst/>
          </a:prstGeom>
          <a:solidFill>
            <a:srgbClr val="79B51C"/>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en-GB" sz="1200" dirty="0">
                <a:solidFill>
                  <a:schemeClr val="bg1"/>
                </a:solidFill>
              </a:rPr>
              <a:t>Trupphaus</a:t>
            </a:r>
          </a:p>
        </p:txBody>
      </p:sp>
      <p:sp>
        <p:nvSpPr>
          <p:cNvPr id="10" name="Rechteck 9">
            <a:hlinkHover r:id="rId5" action="ppaction://hlinksldjump" highlightClick="1"/>
          </p:cNvPr>
          <p:cNvSpPr>
            <a:spLocks/>
          </p:cNvSpPr>
          <p:nvPr/>
        </p:nvSpPr>
        <p:spPr>
          <a:xfrm>
            <a:off x="4660673" y="2470263"/>
            <a:ext cx="828607" cy="257369"/>
          </a:xfrm>
          <a:prstGeom prst="rect">
            <a:avLst/>
          </a:prstGeom>
          <a:solidFill>
            <a:schemeClr val="accent2">
              <a:lumMod val="75000"/>
            </a:schemeClr>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de-DE" sz="1200" dirty="0">
                <a:solidFill>
                  <a:schemeClr val="bg1"/>
                </a:solidFill>
              </a:rPr>
              <a:t>Arena</a:t>
            </a:r>
          </a:p>
        </p:txBody>
      </p:sp>
      <p:sp>
        <p:nvSpPr>
          <p:cNvPr id="11" name="Rechteck 10">
            <a:hlinkHover r:id="rId6" action="ppaction://hlinksldjump" highlightClick="1"/>
          </p:cNvPr>
          <p:cNvSpPr>
            <a:spLocks/>
          </p:cNvSpPr>
          <p:nvPr/>
        </p:nvSpPr>
        <p:spPr>
          <a:xfrm>
            <a:off x="4595448" y="3959798"/>
            <a:ext cx="828607" cy="257369"/>
          </a:xfrm>
          <a:prstGeom prst="rect">
            <a:avLst/>
          </a:prstGeom>
          <a:solidFill>
            <a:schemeClr val="accent1">
              <a:lumMod val="75000"/>
            </a:schemeClr>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de-DE" sz="1200" dirty="0">
                <a:solidFill>
                  <a:schemeClr val="bg1"/>
                </a:solidFill>
              </a:rPr>
              <a:t>Brennholz</a:t>
            </a:r>
          </a:p>
        </p:txBody>
      </p:sp>
      <p:sp>
        <p:nvSpPr>
          <p:cNvPr id="14" name="Rechteck 13">
            <a:hlinkHover r:id="rId7" action="ppaction://hlinksldjump" highlightClick="1"/>
          </p:cNvPr>
          <p:cNvSpPr>
            <a:spLocks/>
          </p:cNvSpPr>
          <p:nvPr/>
        </p:nvSpPr>
        <p:spPr>
          <a:xfrm>
            <a:off x="2361535" y="5513134"/>
            <a:ext cx="914321" cy="257369"/>
          </a:xfrm>
          <a:prstGeom prst="rect">
            <a:avLst/>
          </a:prstGeom>
          <a:solidFill>
            <a:schemeClr val="accent1">
              <a:lumMod val="75000"/>
            </a:schemeClr>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en-GB" sz="1200" dirty="0">
                <a:solidFill>
                  <a:schemeClr val="bg1"/>
                </a:solidFill>
              </a:rPr>
              <a:t>Materiallager</a:t>
            </a:r>
          </a:p>
        </p:txBody>
      </p:sp>
      <p:sp>
        <p:nvSpPr>
          <p:cNvPr id="13" name="Rechteck 12">
            <a:hlinkHover r:id="rId8" action="ppaction://hlinksldjump" highlightClick="1"/>
          </p:cNvPr>
          <p:cNvSpPr>
            <a:spLocks/>
          </p:cNvSpPr>
          <p:nvPr/>
        </p:nvSpPr>
        <p:spPr>
          <a:xfrm>
            <a:off x="5157633" y="4636358"/>
            <a:ext cx="828607" cy="257369"/>
          </a:xfrm>
          <a:prstGeom prst="rect">
            <a:avLst/>
          </a:prstGeom>
          <a:solidFill>
            <a:schemeClr val="accent1">
              <a:lumMod val="75000"/>
            </a:schemeClr>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de-DE" sz="1200" dirty="0">
                <a:solidFill>
                  <a:schemeClr val="bg1"/>
                </a:solidFill>
              </a:rPr>
              <a:t>Waschhaus</a:t>
            </a:r>
          </a:p>
        </p:txBody>
      </p:sp>
      <p:grpSp>
        <p:nvGrpSpPr>
          <p:cNvPr id="16" name="Gruppieren 15">
            <a:extLst>
              <a:ext uri="{FF2B5EF4-FFF2-40B4-BE49-F238E27FC236}">
                <a16:creationId xmlns:a16="http://schemas.microsoft.com/office/drawing/2014/main" xmlns="" id="{ECD5B44E-96E2-4153-9C41-ED44E931A0F4}"/>
              </a:ext>
            </a:extLst>
          </p:cNvPr>
          <p:cNvGrpSpPr/>
          <p:nvPr/>
        </p:nvGrpSpPr>
        <p:grpSpPr>
          <a:xfrm>
            <a:off x="6228184" y="1124744"/>
            <a:ext cx="2781672" cy="1050468"/>
            <a:chOff x="6228184" y="1124744"/>
            <a:chExt cx="2781672" cy="1050468"/>
          </a:xfrm>
        </p:grpSpPr>
        <p:sp>
          <p:nvSpPr>
            <p:cNvPr id="9" name="Rechteck 8">
              <a:extLst>
                <a:ext uri="{FF2B5EF4-FFF2-40B4-BE49-F238E27FC236}">
                  <a16:creationId xmlns:a16="http://schemas.microsoft.com/office/drawing/2014/main" xmlns="" id="{9D37DFD5-B100-4EDE-9F30-CFDC4D335B6D}"/>
                </a:ext>
              </a:extLst>
            </p:cNvPr>
            <p:cNvSpPr/>
            <p:nvPr/>
          </p:nvSpPr>
          <p:spPr>
            <a:xfrm>
              <a:off x="6228184" y="1124744"/>
              <a:ext cx="864096" cy="10504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5" name="Grafik 14">
              <a:extLst>
                <a:ext uri="{FF2B5EF4-FFF2-40B4-BE49-F238E27FC236}">
                  <a16:creationId xmlns:a16="http://schemas.microsoft.com/office/drawing/2014/main" xmlns="" id="{C8F5109A-3698-4B6A-9384-4D3AC4CB5C56}"/>
                </a:ext>
              </a:extLst>
            </p:cNvPr>
            <p:cNvPicPr>
              <a:picLocks noChangeAspect="1"/>
            </p:cNvPicPr>
            <p:nvPr/>
          </p:nvPicPr>
          <p:blipFill rotWithShape="1">
            <a:blip r:embed="rId9">
              <a:extLst>
                <a:ext uri="{28A0092B-C50C-407E-A947-70E740481C1C}">
                  <a14:useLocalDpi xmlns:a14="http://schemas.microsoft.com/office/drawing/2010/main" val="0"/>
                </a:ext>
              </a:extLst>
            </a:blip>
            <a:srcRect t="22644" b="23016"/>
            <a:stretch/>
          </p:blipFill>
          <p:spPr>
            <a:xfrm>
              <a:off x="6876256" y="1215201"/>
              <a:ext cx="2133600" cy="869553"/>
            </a:xfrm>
            <a:prstGeom prst="rect">
              <a:avLst/>
            </a:prstGeom>
          </p:spPr>
        </p:pic>
      </p:grpSp>
      <p:sp>
        <p:nvSpPr>
          <p:cNvPr id="17" name="Rechteck 16">
            <a:extLst>
              <a:ext uri="{FF2B5EF4-FFF2-40B4-BE49-F238E27FC236}">
                <a16:creationId xmlns:a16="http://schemas.microsoft.com/office/drawing/2014/main" xmlns="" id="{096840B5-8E8B-4395-985E-E01220D7AA53}"/>
              </a:ext>
            </a:extLst>
          </p:cNvPr>
          <p:cNvSpPr/>
          <p:nvPr/>
        </p:nvSpPr>
        <p:spPr>
          <a:xfrm>
            <a:off x="2681401" y="4293096"/>
            <a:ext cx="559679" cy="2162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Rechteck 17">
            <a:extLst>
              <a:ext uri="{FF2B5EF4-FFF2-40B4-BE49-F238E27FC236}">
                <a16:creationId xmlns:a16="http://schemas.microsoft.com/office/drawing/2014/main" xmlns="" id="{158BDC0F-01E4-41AA-9869-F6FCA9687E75}"/>
              </a:ext>
            </a:extLst>
          </p:cNvPr>
          <p:cNvSpPr/>
          <p:nvPr/>
        </p:nvSpPr>
        <p:spPr>
          <a:xfrm>
            <a:off x="2915816" y="4437604"/>
            <a:ext cx="72008"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0" name="Gerader Verbinder 19">
            <a:extLst>
              <a:ext uri="{FF2B5EF4-FFF2-40B4-BE49-F238E27FC236}">
                <a16:creationId xmlns:a16="http://schemas.microsoft.com/office/drawing/2014/main" xmlns="" id="{FEF0EF3D-3A6D-4A27-882C-D96F3404E2BB}"/>
              </a:ext>
            </a:extLst>
          </p:cNvPr>
          <p:cNvCxnSpPr>
            <a:cxnSpLocks/>
          </p:cNvCxnSpPr>
          <p:nvPr/>
        </p:nvCxnSpPr>
        <p:spPr>
          <a:xfrm>
            <a:off x="2898353" y="4614241"/>
            <a:ext cx="360000" cy="8083"/>
          </a:xfrm>
          <a:prstGeom prst="line">
            <a:avLst/>
          </a:prstGeom>
          <a:ln w="6350"/>
        </p:spPr>
        <p:style>
          <a:lnRef idx="1">
            <a:schemeClr val="dk1"/>
          </a:lnRef>
          <a:fillRef idx="0">
            <a:schemeClr val="dk1"/>
          </a:fillRef>
          <a:effectRef idx="0">
            <a:schemeClr val="dk1"/>
          </a:effectRef>
          <a:fontRef idx="minor">
            <a:schemeClr val="tx1"/>
          </a:fontRef>
        </p:style>
      </p:cxnSp>
      <p:sp>
        <p:nvSpPr>
          <p:cNvPr id="12" name="Rechteck 11">
            <a:hlinkHover r:id="rId10" action="ppaction://hlinksldjump" highlightClick="1"/>
          </p:cNvPr>
          <p:cNvSpPr>
            <a:spLocks/>
          </p:cNvSpPr>
          <p:nvPr/>
        </p:nvSpPr>
        <p:spPr>
          <a:xfrm>
            <a:off x="3099665" y="4536630"/>
            <a:ext cx="559679" cy="257369"/>
          </a:xfrm>
          <a:prstGeom prst="rect">
            <a:avLst/>
          </a:prstGeom>
          <a:solidFill>
            <a:srgbClr val="79B51C"/>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de-DE" sz="1200" dirty="0">
                <a:solidFill>
                  <a:schemeClr val="bg1"/>
                </a:solidFill>
              </a:rPr>
              <a:t>Café</a:t>
            </a:r>
          </a:p>
        </p:txBody>
      </p:sp>
    </p:spTree>
    <p:extLst>
      <p:ext uri="{BB962C8B-B14F-4D97-AF65-F5344CB8AC3E}">
        <p14:creationId xmlns:p14="http://schemas.microsoft.com/office/powerpoint/2010/main" val="3766909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A693F33C-1178-4DC0-9A4C-C7E5EB00034E}" type="datetime1">
              <a:rPr lang="de-DE" smtClean="0"/>
              <a:pPr/>
              <a:t>22.02.2018</a:t>
            </a:fld>
            <a:endParaRPr lang="de-DE" dirty="0"/>
          </a:p>
        </p:txBody>
      </p:sp>
      <p:sp>
        <p:nvSpPr>
          <p:cNvPr id="4" name="Foliennummernplatzhalter 3"/>
          <p:cNvSpPr>
            <a:spLocks noGrp="1"/>
          </p:cNvSpPr>
          <p:nvPr>
            <p:ph type="sldNum" sz="quarter" idx="12"/>
          </p:nvPr>
        </p:nvSpPr>
        <p:spPr/>
        <p:txBody>
          <a:bodyPr/>
          <a:lstStyle/>
          <a:p>
            <a:fld id="{6C6AE60A-B69C-4790-82F7-3882EDF23186}" type="slidenum">
              <a:rPr lang="de-DE" smtClean="0"/>
              <a:pPr/>
              <a:t>8</a:t>
            </a:fld>
            <a:endParaRPr lang="de-DE" dirty="0"/>
          </a:p>
        </p:txBody>
      </p:sp>
      <p:sp>
        <p:nvSpPr>
          <p:cNvPr id="5" name="Textplatzhalter 4"/>
          <p:cNvSpPr>
            <a:spLocks noGrp="1"/>
          </p:cNvSpPr>
          <p:nvPr>
            <p:ph type="body" sz="quarter" idx="20"/>
          </p:nvPr>
        </p:nvSpPr>
        <p:spPr>
          <a:prstGeom prst="rect">
            <a:avLst/>
          </a:prstGeom>
        </p:spPr>
        <p:txBody>
          <a:bodyPr>
            <a:normAutofit/>
          </a:bodyPr>
          <a:lstStyle/>
          <a:p>
            <a:r>
              <a:rPr lang="de-DE" dirty="0">
                <a:solidFill>
                  <a:schemeClr val="accent2">
                    <a:lumMod val="75000"/>
                  </a:schemeClr>
                </a:solidFill>
              </a:rPr>
              <a:t>Soziale Aspekte</a:t>
            </a:r>
          </a:p>
        </p:txBody>
      </p:sp>
      <p:sp>
        <p:nvSpPr>
          <p:cNvPr id="6" name="Textplatzhalter 5"/>
          <p:cNvSpPr>
            <a:spLocks noGrp="1"/>
          </p:cNvSpPr>
          <p:nvPr>
            <p:ph type="body" sz="quarter" idx="14"/>
          </p:nvPr>
        </p:nvSpPr>
        <p:spPr/>
        <p:txBody>
          <a:bodyPr>
            <a:normAutofit lnSpcReduction="10000"/>
          </a:bodyPr>
          <a:lstStyle/>
          <a:p>
            <a:r>
              <a:rPr lang="de-DE" dirty="0">
                <a:solidFill>
                  <a:schemeClr val="accent2">
                    <a:lumMod val="75000"/>
                  </a:schemeClr>
                </a:solidFill>
              </a:rPr>
              <a:t>Mehrzweckhalle</a:t>
            </a:r>
          </a:p>
        </p:txBody>
      </p:sp>
      <p:sp>
        <p:nvSpPr>
          <p:cNvPr id="3" name="Fußzeilenplatzhalter 2"/>
          <p:cNvSpPr>
            <a:spLocks noGrp="1"/>
          </p:cNvSpPr>
          <p:nvPr>
            <p:ph type="ftr" sz="quarter" idx="3"/>
          </p:nvPr>
        </p:nvSpPr>
        <p:spPr/>
        <p:txBody>
          <a:bodyPr/>
          <a:lstStyle/>
          <a:p>
            <a:r>
              <a:rPr lang="de-DE" dirty="0"/>
              <a:t>Green Events – nachhaltige Veranstaltungen in der DPSG</a:t>
            </a:r>
          </a:p>
        </p:txBody>
      </p:sp>
      <p:sp>
        <p:nvSpPr>
          <p:cNvPr id="37" name="Rechteck 36">
            <a:hlinkClick r:id="rId2" action="ppaction://hlinksldjump"/>
          </p:cNvPr>
          <p:cNvSpPr/>
          <p:nvPr/>
        </p:nvSpPr>
        <p:spPr>
          <a:xfrm>
            <a:off x="457200" y="1434908"/>
            <a:ext cx="1944216" cy="2288694"/>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spAutoFit/>
          </a:bodyPr>
          <a:lstStyle/>
          <a:p>
            <a:pPr algn="ctr"/>
            <a:r>
              <a:rPr lang="de-DE" sz="1200" b="1" dirty="0"/>
              <a:t>Mehrzweckhalle</a:t>
            </a:r>
          </a:p>
          <a:p>
            <a:pPr algn="ctr"/>
            <a:endParaRPr lang="de-DE" sz="1200" dirty="0"/>
          </a:p>
          <a:p>
            <a:pPr algn="ctr"/>
            <a:r>
              <a:rPr lang="de-DE" sz="1200" dirty="0"/>
              <a:t>Im Bereich „Soziale Aspekte“ finden sich Themen wie Inklusion, Unterstützungsmöglichkeiten  bei  Pfadfinderinnen und Pfadfindern mit Beeinträchtigungen, finanzielle  Unterstützungsformen und die Frage nach der Guten Tat. </a:t>
            </a:r>
          </a:p>
        </p:txBody>
      </p:sp>
      <p:sp>
        <p:nvSpPr>
          <p:cNvPr id="39" name="Rechteck 38">
            <a:hlinkHover r:id="rId3" action="ppaction://hlinksldjump" highlightClick="1"/>
          </p:cNvPr>
          <p:cNvSpPr>
            <a:spLocks/>
          </p:cNvSpPr>
          <p:nvPr/>
        </p:nvSpPr>
        <p:spPr>
          <a:xfrm>
            <a:off x="3743393" y="2302257"/>
            <a:ext cx="828607" cy="257369"/>
          </a:xfrm>
          <a:prstGeom prst="rect">
            <a:avLst/>
          </a:prstGeom>
          <a:solidFill>
            <a:srgbClr val="79B51C"/>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en-GB" sz="1200" dirty="0">
                <a:solidFill>
                  <a:schemeClr val="bg1"/>
                </a:solidFill>
              </a:rPr>
              <a:t>Trupphaus</a:t>
            </a:r>
          </a:p>
        </p:txBody>
      </p:sp>
      <p:sp>
        <p:nvSpPr>
          <p:cNvPr id="40" name="Rechteck 39">
            <a:hlinkClick r:id="rId2" action="ppaction://hlinksldjump"/>
            <a:hlinkHover r:id="rId4" action="ppaction://hlinksldjump" highlightClick="1"/>
          </p:cNvPr>
          <p:cNvSpPr>
            <a:spLocks/>
          </p:cNvSpPr>
          <p:nvPr/>
        </p:nvSpPr>
        <p:spPr>
          <a:xfrm>
            <a:off x="3047659" y="3461100"/>
            <a:ext cx="1176474" cy="257369"/>
          </a:xfrm>
          <a:prstGeom prst="rect">
            <a:avLst/>
          </a:prstGeom>
          <a:solidFill>
            <a:schemeClr val="accent2">
              <a:lumMod val="50000"/>
            </a:schemeClr>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en-GB" sz="1200" dirty="0">
                <a:solidFill>
                  <a:schemeClr val="bg1"/>
                </a:solidFill>
              </a:rPr>
              <a:t>Mehrzweckhalle</a:t>
            </a:r>
          </a:p>
        </p:txBody>
      </p:sp>
      <p:sp>
        <p:nvSpPr>
          <p:cNvPr id="17" name="Rechteck 16">
            <a:hlinkHover r:id="rId5" action="ppaction://hlinksldjump" highlightClick="1"/>
          </p:cNvPr>
          <p:cNvSpPr>
            <a:spLocks/>
          </p:cNvSpPr>
          <p:nvPr/>
        </p:nvSpPr>
        <p:spPr>
          <a:xfrm>
            <a:off x="4595448" y="3959798"/>
            <a:ext cx="828607" cy="257369"/>
          </a:xfrm>
          <a:prstGeom prst="rect">
            <a:avLst/>
          </a:prstGeom>
          <a:solidFill>
            <a:schemeClr val="accent1">
              <a:lumMod val="75000"/>
            </a:schemeClr>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de-DE" sz="1200" dirty="0">
                <a:solidFill>
                  <a:schemeClr val="bg1"/>
                </a:solidFill>
              </a:rPr>
              <a:t>Brennholz</a:t>
            </a:r>
          </a:p>
        </p:txBody>
      </p:sp>
      <p:sp>
        <p:nvSpPr>
          <p:cNvPr id="19" name="Rechteck 18">
            <a:hlinkHover r:id="rId6" action="ppaction://hlinksldjump" highlightClick="1"/>
          </p:cNvPr>
          <p:cNvSpPr>
            <a:spLocks/>
          </p:cNvSpPr>
          <p:nvPr/>
        </p:nvSpPr>
        <p:spPr>
          <a:xfrm>
            <a:off x="2361535" y="5513134"/>
            <a:ext cx="914321" cy="257369"/>
          </a:xfrm>
          <a:prstGeom prst="rect">
            <a:avLst/>
          </a:prstGeom>
          <a:solidFill>
            <a:schemeClr val="accent1">
              <a:lumMod val="75000"/>
            </a:schemeClr>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en-GB" sz="1200" dirty="0">
                <a:solidFill>
                  <a:schemeClr val="bg1"/>
                </a:solidFill>
              </a:rPr>
              <a:t>Materiallager</a:t>
            </a:r>
          </a:p>
        </p:txBody>
      </p:sp>
      <p:sp>
        <p:nvSpPr>
          <p:cNvPr id="15" name="Rechteck 14">
            <a:hlinkHover r:id="rId7" action="ppaction://hlinksldjump" highlightClick="1"/>
            <a:extLst>
              <a:ext uri="{FF2B5EF4-FFF2-40B4-BE49-F238E27FC236}">
                <a16:creationId xmlns:a16="http://schemas.microsoft.com/office/drawing/2014/main" xmlns="" id="{56441461-3D56-45C5-87A6-5B76E61BAA15}"/>
              </a:ext>
            </a:extLst>
          </p:cNvPr>
          <p:cNvSpPr>
            <a:spLocks/>
          </p:cNvSpPr>
          <p:nvPr/>
        </p:nvSpPr>
        <p:spPr>
          <a:xfrm>
            <a:off x="5157633" y="4636358"/>
            <a:ext cx="828607" cy="257369"/>
          </a:xfrm>
          <a:prstGeom prst="rect">
            <a:avLst/>
          </a:prstGeom>
          <a:solidFill>
            <a:schemeClr val="accent1">
              <a:lumMod val="75000"/>
            </a:schemeClr>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de-DE" sz="1200" dirty="0">
                <a:solidFill>
                  <a:schemeClr val="bg1"/>
                </a:solidFill>
              </a:rPr>
              <a:t>Waschhaus</a:t>
            </a:r>
          </a:p>
        </p:txBody>
      </p:sp>
      <p:grpSp>
        <p:nvGrpSpPr>
          <p:cNvPr id="21" name="Gruppieren 20">
            <a:extLst>
              <a:ext uri="{FF2B5EF4-FFF2-40B4-BE49-F238E27FC236}">
                <a16:creationId xmlns:a16="http://schemas.microsoft.com/office/drawing/2014/main" xmlns="" id="{380CF3B3-F423-4F8E-A74A-38BCB4459279}"/>
              </a:ext>
            </a:extLst>
          </p:cNvPr>
          <p:cNvGrpSpPr/>
          <p:nvPr/>
        </p:nvGrpSpPr>
        <p:grpSpPr>
          <a:xfrm>
            <a:off x="6228184" y="1124744"/>
            <a:ext cx="2781672" cy="1050468"/>
            <a:chOff x="6228184" y="1124744"/>
            <a:chExt cx="2781672" cy="1050468"/>
          </a:xfrm>
        </p:grpSpPr>
        <p:sp>
          <p:nvSpPr>
            <p:cNvPr id="22" name="Rechteck 21">
              <a:extLst>
                <a:ext uri="{FF2B5EF4-FFF2-40B4-BE49-F238E27FC236}">
                  <a16:creationId xmlns:a16="http://schemas.microsoft.com/office/drawing/2014/main" xmlns="" id="{1DAF2277-013C-49A2-BC8D-45916C5F9AC2}"/>
                </a:ext>
              </a:extLst>
            </p:cNvPr>
            <p:cNvSpPr/>
            <p:nvPr/>
          </p:nvSpPr>
          <p:spPr>
            <a:xfrm>
              <a:off x="6228184" y="1124744"/>
              <a:ext cx="864096" cy="10504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3" name="Grafik 22">
              <a:extLst>
                <a:ext uri="{FF2B5EF4-FFF2-40B4-BE49-F238E27FC236}">
                  <a16:creationId xmlns:a16="http://schemas.microsoft.com/office/drawing/2014/main" xmlns="" id="{4EEAD08F-A922-45C1-BB2B-52D33B52C30C}"/>
                </a:ext>
              </a:extLst>
            </p:cNvPr>
            <p:cNvPicPr>
              <a:picLocks noChangeAspect="1"/>
            </p:cNvPicPr>
            <p:nvPr/>
          </p:nvPicPr>
          <p:blipFill rotWithShape="1">
            <a:blip r:embed="rId8">
              <a:extLst>
                <a:ext uri="{28A0092B-C50C-407E-A947-70E740481C1C}">
                  <a14:useLocalDpi xmlns:a14="http://schemas.microsoft.com/office/drawing/2010/main" val="0"/>
                </a:ext>
              </a:extLst>
            </a:blip>
            <a:srcRect t="22644" b="23016"/>
            <a:stretch/>
          </p:blipFill>
          <p:spPr>
            <a:xfrm>
              <a:off x="6876256" y="1215201"/>
              <a:ext cx="2133600" cy="869553"/>
            </a:xfrm>
            <a:prstGeom prst="rect">
              <a:avLst/>
            </a:prstGeom>
          </p:spPr>
        </p:pic>
      </p:grpSp>
      <p:sp>
        <p:nvSpPr>
          <p:cNvPr id="24" name="Rechteck 23">
            <a:extLst>
              <a:ext uri="{FF2B5EF4-FFF2-40B4-BE49-F238E27FC236}">
                <a16:creationId xmlns:a16="http://schemas.microsoft.com/office/drawing/2014/main" xmlns="" id="{7072FFFF-1047-4C1A-AE84-494C792160F9}"/>
              </a:ext>
            </a:extLst>
          </p:cNvPr>
          <p:cNvSpPr/>
          <p:nvPr/>
        </p:nvSpPr>
        <p:spPr>
          <a:xfrm>
            <a:off x="2681401" y="4293096"/>
            <a:ext cx="559679" cy="2162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xmlns="" id="{DA8DA52A-07A7-438F-A6D9-1D8D7EE6D4C3}"/>
              </a:ext>
            </a:extLst>
          </p:cNvPr>
          <p:cNvSpPr/>
          <p:nvPr/>
        </p:nvSpPr>
        <p:spPr>
          <a:xfrm>
            <a:off x="2915816" y="4437604"/>
            <a:ext cx="72008"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6" name="Gerader Verbinder 25">
            <a:extLst>
              <a:ext uri="{FF2B5EF4-FFF2-40B4-BE49-F238E27FC236}">
                <a16:creationId xmlns:a16="http://schemas.microsoft.com/office/drawing/2014/main" xmlns="" id="{3187D318-2753-48B5-907E-3EA1F117A005}"/>
              </a:ext>
            </a:extLst>
          </p:cNvPr>
          <p:cNvCxnSpPr>
            <a:cxnSpLocks/>
          </p:cNvCxnSpPr>
          <p:nvPr/>
        </p:nvCxnSpPr>
        <p:spPr>
          <a:xfrm>
            <a:off x="2898353" y="4614241"/>
            <a:ext cx="360000" cy="8083"/>
          </a:xfrm>
          <a:prstGeom prst="line">
            <a:avLst/>
          </a:prstGeom>
          <a:ln w="6350"/>
        </p:spPr>
        <p:style>
          <a:lnRef idx="1">
            <a:schemeClr val="dk1"/>
          </a:lnRef>
          <a:fillRef idx="0">
            <a:schemeClr val="dk1"/>
          </a:fillRef>
          <a:effectRef idx="0">
            <a:schemeClr val="dk1"/>
          </a:effectRef>
          <a:fontRef idx="minor">
            <a:schemeClr val="tx1"/>
          </a:fontRef>
        </p:style>
      </p:cxnSp>
      <p:sp>
        <p:nvSpPr>
          <p:cNvPr id="27" name="Rechteck 26">
            <a:hlinkHover r:id="rId9" action="ppaction://hlinksldjump" highlightClick="1"/>
            <a:extLst>
              <a:ext uri="{FF2B5EF4-FFF2-40B4-BE49-F238E27FC236}">
                <a16:creationId xmlns:a16="http://schemas.microsoft.com/office/drawing/2014/main" xmlns="" id="{42761D09-EE19-47D3-A61A-1EB5B2FA2877}"/>
              </a:ext>
            </a:extLst>
          </p:cNvPr>
          <p:cNvSpPr>
            <a:spLocks/>
          </p:cNvSpPr>
          <p:nvPr/>
        </p:nvSpPr>
        <p:spPr>
          <a:xfrm>
            <a:off x="3099665" y="4536630"/>
            <a:ext cx="559679" cy="257369"/>
          </a:xfrm>
          <a:prstGeom prst="rect">
            <a:avLst/>
          </a:prstGeom>
          <a:solidFill>
            <a:srgbClr val="79B51C"/>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de-DE" sz="1200" dirty="0">
                <a:solidFill>
                  <a:schemeClr val="bg1"/>
                </a:solidFill>
              </a:rPr>
              <a:t>Café</a:t>
            </a:r>
          </a:p>
        </p:txBody>
      </p:sp>
      <p:sp>
        <p:nvSpPr>
          <p:cNvPr id="28" name="Rechteck 27">
            <a:hlinkHover r:id="rId10" action="ppaction://hlinksldjump" highlightClick="1"/>
            <a:extLst>
              <a:ext uri="{FF2B5EF4-FFF2-40B4-BE49-F238E27FC236}">
                <a16:creationId xmlns:a16="http://schemas.microsoft.com/office/drawing/2014/main" xmlns="" id="{397F5D5B-0642-4140-ADED-98CA60EB8542}"/>
              </a:ext>
            </a:extLst>
          </p:cNvPr>
          <p:cNvSpPr>
            <a:spLocks/>
          </p:cNvSpPr>
          <p:nvPr/>
        </p:nvSpPr>
        <p:spPr>
          <a:xfrm>
            <a:off x="4660673" y="2470263"/>
            <a:ext cx="828607" cy="257369"/>
          </a:xfrm>
          <a:prstGeom prst="rect">
            <a:avLst/>
          </a:prstGeom>
          <a:solidFill>
            <a:schemeClr val="accent2">
              <a:lumMod val="75000"/>
            </a:schemeClr>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de-DE" sz="1200" dirty="0">
                <a:solidFill>
                  <a:schemeClr val="bg1"/>
                </a:solidFill>
              </a:rPr>
              <a:t>Arena</a:t>
            </a:r>
          </a:p>
        </p:txBody>
      </p:sp>
    </p:spTree>
    <p:extLst>
      <p:ext uri="{BB962C8B-B14F-4D97-AF65-F5344CB8AC3E}">
        <p14:creationId xmlns:p14="http://schemas.microsoft.com/office/powerpoint/2010/main" val="396306136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69040C00-0B39-4153-A8D4-F3F57C0922A8}" type="datetime1">
              <a:rPr lang="de-DE" smtClean="0"/>
              <a:pPr/>
              <a:t>22.02.2018</a:t>
            </a:fld>
            <a:endParaRPr lang="de-DE" dirty="0"/>
          </a:p>
        </p:txBody>
      </p:sp>
      <p:sp>
        <p:nvSpPr>
          <p:cNvPr id="4" name="Foliennummernplatzhalter 3"/>
          <p:cNvSpPr>
            <a:spLocks noGrp="1"/>
          </p:cNvSpPr>
          <p:nvPr>
            <p:ph type="sldNum" sz="quarter" idx="12"/>
          </p:nvPr>
        </p:nvSpPr>
        <p:spPr/>
        <p:txBody>
          <a:bodyPr/>
          <a:lstStyle/>
          <a:p>
            <a:fld id="{6C6AE60A-B69C-4790-82F7-3882EDF23186}" type="slidenum">
              <a:rPr lang="de-DE" smtClean="0"/>
              <a:pPr/>
              <a:t>9</a:t>
            </a:fld>
            <a:endParaRPr lang="de-DE" dirty="0"/>
          </a:p>
        </p:txBody>
      </p:sp>
      <p:sp>
        <p:nvSpPr>
          <p:cNvPr id="5" name="Textplatzhalter 4"/>
          <p:cNvSpPr>
            <a:spLocks noGrp="1"/>
          </p:cNvSpPr>
          <p:nvPr>
            <p:ph type="body" sz="quarter" idx="20"/>
          </p:nvPr>
        </p:nvSpPr>
        <p:spPr>
          <a:prstGeom prst="rect">
            <a:avLst/>
          </a:prstGeom>
        </p:spPr>
        <p:txBody>
          <a:bodyPr>
            <a:normAutofit/>
          </a:bodyPr>
          <a:lstStyle/>
          <a:p>
            <a:r>
              <a:rPr lang="de-DE" dirty="0"/>
              <a:t>Veranstaltungsort</a:t>
            </a:r>
          </a:p>
        </p:txBody>
      </p:sp>
      <p:sp>
        <p:nvSpPr>
          <p:cNvPr id="6" name="Textplatzhalter 5"/>
          <p:cNvSpPr>
            <a:spLocks noGrp="1"/>
          </p:cNvSpPr>
          <p:nvPr>
            <p:ph type="body" sz="quarter" idx="14"/>
          </p:nvPr>
        </p:nvSpPr>
        <p:spPr/>
        <p:txBody>
          <a:bodyPr>
            <a:normAutofit lnSpcReduction="10000"/>
          </a:bodyPr>
          <a:lstStyle/>
          <a:p>
            <a:r>
              <a:rPr lang="de-DE" dirty="0"/>
              <a:t>Trupphaus</a:t>
            </a:r>
          </a:p>
        </p:txBody>
      </p:sp>
      <p:sp>
        <p:nvSpPr>
          <p:cNvPr id="18" name="Rechteck 17">
            <a:hlinkClick r:id="rId2" action="ppaction://hlinksldjump"/>
          </p:cNvPr>
          <p:cNvSpPr/>
          <p:nvPr/>
        </p:nvSpPr>
        <p:spPr>
          <a:xfrm>
            <a:off x="457200" y="1434908"/>
            <a:ext cx="1944216" cy="1919363"/>
          </a:xfrm>
          <a:prstGeom prst="rect">
            <a:avLst/>
          </a:prstGeom>
          <a:solidFill>
            <a:srgbClr val="79B51C"/>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spAutoFit/>
          </a:bodyPr>
          <a:lstStyle/>
          <a:p>
            <a:pPr algn="ctr"/>
            <a:r>
              <a:rPr lang="de-DE" sz="1200" b="1" dirty="0" err="1"/>
              <a:t>Trupphaus</a:t>
            </a:r>
            <a:endParaRPr lang="de-DE" sz="1200" b="1" dirty="0"/>
          </a:p>
          <a:p>
            <a:pPr algn="ctr"/>
            <a:endParaRPr lang="de-DE" sz="1200" dirty="0"/>
          </a:p>
          <a:p>
            <a:pPr algn="ctr"/>
            <a:r>
              <a:rPr lang="de-DE" sz="1200" dirty="0"/>
              <a:t>Hier bekommt ihr Infos zu den Kriterien auf die ihr bei der Auswahl des Veranstaltungs-ortes achten könnt. Außerdem gibt es Ideen, wie ihr eure Planungstreffen und eure Anreise ökologischer gestaltet könnt.</a:t>
            </a:r>
          </a:p>
        </p:txBody>
      </p:sp>
      <p:sp>
        <p:nvSpPr>
          <p:cNvPr id="12" name="Rechteck 11">
            <a:hlinkClick r:id="rId2" action="ppaction://hlinksldjump"/>
            <a:hlinkHover r:id="rId3" action="ppaction://hlinksldjump" highlightClick="1"/>
          </p:cNvPr>
          <p:cNvSpPr>
            <a:spLocks/>
          </p:cNvSpPr>
          <p:nvPr/>
        </p:nvSpPr>
        <p:spPr>
          <a:xfrm>
            <a:off x="3743393" y="2302257"/>
            <a:ext cx="828607" cy="257369"/>
          </a:xfrm>
          <a:prstGeom prst="rect">
            <a:avLst/>
          </a:prstGeom>
          <a:solidFill>
            <a:srgbClr val="4F8D2C"/>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en-GB" sz="1200" dirty="0">
                <a:solidFill>
                  <a:schemeClr val="bg1"/>
                </a:solidFill>
              </a:rPr>
              <a:t>Trupphaus</a:t>
            </a:r>
          </a:p>
        </p:txBody>
      </p:sp>
      <p:sp>
        <p:nvSpPr>
          <p:cNvPr id="24" name="Rechteck 23">
            <a:hlinkHover r:id="rId4" action="ppaction://hlinksldjump" highlightClick="1"/>
          </p:cNvPr>
          <p:cNvSpPr>
            <a:spLocks/>
          </p:cNvSpPr>
          <p:nvPr/>
        </p:nvSpPr>
        <p:spPr>
          <a:xfrm>
            <a:off x="3047659" y="3461100"/>
            <a:ext cx="1176474" cy="257369"/>
          </a:xfrm>
          <a:prstGeom prst="rect">
            <a:avLst/>
          </a:prstGeom>
          <a:solidFill>
            <a:schemeClr val="accent2">
              <a:lumMod val="75000"/>
            </a:schemeClr>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en-GB" sz="1200" dirty="0">
                <a:solidFill>
                  <a:schemeClr val="bg1"/>
                </a:solidFill>
              </a:rPr>
              <a:t>Mehrzweckhalle</a:t>
            </a:r>
          </a:p>
        </p:txBody>
      </p:sp>
      <p:sp>
        <p:nvSpPr>
          <p:cNvPr id="17" name="Rechteck 16">
            <a:hlinkHover r:id="rId5" action="ppaction://hlinksldjump" highlightClick="1"/>
          </p:cNvPr>
          <p:cNvSpPr>
            <a:spLocks/>
          </p:cNvSpPr>
          <p:nvPr/>
        </p:nvSpPr>
        <p:spPr>
          <a:xfrm>
            <a:off x="4595448" y="3959798"/>
            <a:ext cx="828607" cy="257369"/>
          </a:xfrm>
          <a:prstGeom prst="rect">
            <a:avLst/>
          </a:prstGeom>
          <a:solidFill>
            <a:schemeClr val="accent1">
              <a:lumMod val="75000"/>
            </a:schemeClr>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de-DE" sz="1200" dirty="0">
                <a:solidFill>
                  <a:schemeClr val="bg1"/>
                </a:solidFill>
              </a:rPr>
              <a:t>Brennholz</a:t>
            </a:r>
          </a:p>
        </p:txBody>
      </p:sp>
      <p:sp>
        <p:nvSpPr>
          <p:cNvPr id="20" name="Rechteck 19">
            <a:hlinkHover r:id="rId6" action="ppaction://hlinksldjump" highlightClick="1"/>
          </p:cNvPr>
          <p:cNvSpPr>
            <a:spLocks/>
          </p:cNvSpPr>
          <p:nvPr/>
        </p:nvSpPr>
        <p:spPr>
          <a:xfrm>
            <a:off x="2361535" y="5513134"/>
            <a:ext cx="914321" cy="257369"/>
          </a:xfrm>
          <a:prstGeom prst="rect">
            <a:avLst/>
          </a:prstGeom>
          <a:solidFill>
            <a:schemeClr val="accent1">
              <a:lumMod val="75000"/>
            </a:schemeClr>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en-GB" sz="1200" dirty="0">
                <a:solidFill>
                  <a:schemeClr val="bg1"/>
                </a:solidFill>
              </a:rPr>
              <a:t>Materiallager</a:t>
            </a:r>
          </a:p>
        </p:txBody>
      </p:sp>
      <p:sp>
        <p:nvSpPr>
          <p:cNvPr id="22" name="Rechteck 21">
            <a:hlinkClick r:id="rId7" action="ppaction://hlinksldjump"/>
          </p:cNvPr>
          <p:cNvSpPr/>
          <p:nvPr/>
        </p:nvSpPr>
        <p:spPr>
          <a:xfrm>
            <a:off x="7020272" y="10837"/>
            <a:ext cx="2123728" cy="969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3" name="Fußzeilenplatzhalter 2"/>
          <p:cNvSpPr>
            <a:spLocks noGrp="1"/>
          </p:cNvSpPr>
          <p:nvPr>
            <p:ph type="ftr" sz="quarter" idx="3"/>
          </p:nvPr>
        </p:nvSpPr>
        <p:spPr>
          <a:xfrm>
            <a:off x="2737893" y="6304235"/>
            <a:ext cx="3672408" cy="365125"/>
          </a:xfrm>
        </p:spPr>
        <p:txBody>
          <a:bodyPr/>
          <a:lstStyle/>
          <a:p>
            <a:r>
              <a:rPr lang="de-DE" dirty="0"/>
              <a:t>Green Events – nachhaltige Veranstaltungen in der DPSG</a:t>
            </a:r>
          </a:p>
        </p:txBody>
      </p:sp>
      <p:sp>
        <p:nvSpPr>
          <p:cNvPr id="25" name="Rechteck 24">
            <a:hlinkHover r:id="rId8" action="ppaction://hlinksldjump" highlightClick="1"/>
            <a:extLst>
              <a:ext uri="{FF2B5EF4-FFF2-40B4-BE49-F238E27FC236}">
                <a16:creationId xmlns:a16="http://schemas.microsoft.com/office/drawing/2014/main" xmlns="" id="{640B3CEA-DFA4-4264-BB8D-6A5C8B5A14C8}"/>
              </a:ext>
            </a:extLst>
          </p:cNvPr>
          <p:cNvSpPr>
            <a:spLocks/>
          </p:cNvSpPr>
          <p:nvPr/>
        </p:nvSpPr>
        <p:spPr>
          <a:xfrm>
            <a:off x="5157633" y="4636358"/>
            <a:ext cx="828607" cy="257369"/>
          </a:xfrm>
          <a:prstGeom prst="rect">
            <a:avLst/>
          </a:prstGeom>
          <a:solidFill>
            <a:schemeClr val="accent1">
              <a:lumMod val="75000"/>
            </a:schemeClr>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de-DE" sz="1200" dirty="0">
                <a:solidFill>
                  <a:schemeClr val="bg1"/>
                </a:solidFill>
              </a:rPr>
              <a:t>Waschhaus</a:t>
            </a:r>
          </a:p>
        </p:txBody>
      </p:sp>
      <p:grpSp>
        <p:nvGrpSpPr>
          <p:cNvPr id="26" name="Gruppieren 25">
            <a:extLst>
              <a:ext uri="{FF2B5EF4-FFF2-40B4-BE49-F238E27FC236}">
                <a16:creationId xmlns:a16="http://schemas.microsoft.com/office/drawing/2014/main" xmlns="" id="{C8FB6BC9-328F-4EA7-A22A-75394A6F0DD5}"/>
              </a:ext>
            </a:extLst>
          </p:cNvPr>
          <p:cNvGrpSpPr/>
          <p:nvPr/>
        </p:nvGrpSpPr>
        <p:grpSpPr>
          <a:xfrm>
            <a:off x="6228184" y="1124744"/>
            <a:ext cx="2781672" cy="1050468"/>
            <a:chOff x="6228184" y="1124744"/>
            <a:chExt cx="2781672" cy="1050468"/>
          </a:xfrm>
        </p:grpSpPr>
        <p:sp>
          <p:nvSpPr>
            <p:cNvPr id="27" name="Rechteck 26">
              <a:extLst>
                <a:ext uri="{FF2B5EF4-FFF2-40B4-BE49-F238E27FC236}">
                  <a16:creationId xmlns:a16="http://schemas.microsoft.com/office/drawing/2014/main" xmlns="" id="{41DF3A92-4068-481D-B64A-D4DA1EC3F2DC}"/>
                </a:ext>
              </a:extLst>
            </p:cNvPr>
            <p:cNvSpPr/>
            <p:nvPr/>
          </p:nvSpPr>
          <p:spPr>
            <a:xfrm>
              <a:off x="6228184" y="1124744"/>
              <a:ext cx="864096" cy="10504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8" name="Grafik 27">
              <a:extLst>
                <a:ext uri="{FF2B5EF4-FFF2-40B4-BE49-F238E27FC236}">
                  <a16:creationId xmlns:a16="http://schemas.microsoft.com/office/drawing/2014/main" xmlns="" id="{7FEA906B-5AA4-40AE-8894-C9D95636BC9B}"/>
                </a:ext>
              </a:extLst>
            </p:cNvPr>
            <p:cNvPicPr>
              <a:picLocks noChangeAspect="1"/>
            </p:cNvPicPr>
            <p:nvPr/>
          </p:nvPicPr>
          <p:blipFill rotWithShape="1">
            <a:blip r:embed="rId9">
              <a:extLst>
                <a:ext uri="{28A0092B-C50C-407E-A947-70E740481C1C}">
                  <a14:useLocalDpi xmlns:a14="http://schemas.microsoft.com/office/drawing/2010/main" val="0"/>
                </a:ext>
              </a:extLst>
            </a:blip>
            <a:srcRect t="22644" b="23016"/>
            <a:stretch/>
          </p:blipFill>
          <p:spPr>
            <a:xfrm>
              <a:off x="6876256" y="1215201"/>
              <a:ext cx="2133600" cy="869553"/>
            </a:xfrm>
            <a:prstGeom prst="rect">
              <a:avLst/>
            </a:prstGeom>
          </p:spPr>
        </p:pic>
      </p:grpSp>
      <p:sp>
        <p:nvSpPr>
          <p:cNvPr id="29" name="Rechteck 28">
            <a:extLst>
              <a:ext uri="{FF2B5EF4-FFF2-40B4-BE49-F238E27FC236}">
                <a16:creationId xmlns:a16="http://schemas.microsoft.com/office/drawing/2014/main" xmlns="" id="{E8B1879C-E5E9-4909-A56E-B26FF0A19B41}"/>
              </a:ext>
            </a:extLst>
          </p:cNvPr>
          <p:cNvSpPr/>
          <p:nvPr/>
        </p:nvSpPr>
        <p:spPr>
          <a:xfrm>
            <a:off x="2681401" y="4293096"/>
            <a:ext cx="559679" cy="2162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xmlns="" id="{AC797E0E-06BE-4F09-87E0-8449A2425E1D}"/>
              </a:ext>
            </a:extLst>
          </p:cNvPr>
          <p:cNvSpPr/>
          <p:nvPr/>
        </p:nvSpPr>
        <p:spPr>
          <a:xfrm>
            <a:off x="2915816" y="4437604"/>
            <a:ext cx="72008"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1" name="Gerader Verbinder 30">
            <a:extLst>
              <a:ext uri="{FF2B5EF4-FFF2-40B4-BE49-F238E27FC236}">
                <a16:creationId xmlns:a16="http://schemas.microsoft.com/office/drawing/2014/main" xmlns="" id="{0BCA11FA-0C10-41E3-9C70-AD92F6A75481}"/>
              </a:ext>
            </a:extLst>
          </p:cNvPr>
          <p:cNvCxnSpPr>
            <a:cxnSpLocks/>
          </p:cNvCxnSpPr>
          <p:nvPr/>
        </p:nvCxnSpPr>
        <p:spPr>
          <a:xfrm>
            <a:off x="2898353" y="4614241"/>
            <a:ext cx="360000" cy="8083"/>
          </a:xfrm>
          <a:prstGeom prst="line">
            <a:avLst/>
          </a:prstGeom>
          <a:ln w="6350"/>
        </p:spPr>
        <p:style>
          <a:lnRef idx="1">
            <a:schemeClr val="dk1"/>
          </a:lnRef>
          <a:fillRef idx="0">
            <a:schemeClr val="dk1"/>
          </a:fillRef>
          <a:effectRef idx="0">
            <a:schemeClr val="dk1"/>
          </a:effectRef>
          <a:fontRef idx="minor">
            <a:schemeClr val="tx1"/>
          </a:fontRef>
        </p:style>
      </p:cxnSp>
      <p:sp>
        <p:nvSpPr>
          <p:cNvPr id="32" name="Rechteck 31">
            <a:hlinkHover r:id="rId10" action="ppaction://hlinksldjump" highlightClick="1"/>
            <a:extLst>
              <a:ext uri="{FF2B5EF4-FFF2-40B4-BE49-F238E27FC236}">
                <a16:creationId xmlns:a16="http://schemas.microsoft.com/office/drawing/2014/main" xmlns="" id="{390D7A04-23E4-4AA2-A431-87BE2709A5F3}"/>
              </a:ext>
            </a:extLst>
          </p:cNvPr>
          <p:cNvSpPr>
            <a:spLocks/>
          </p:cNvSpPr>
          <p:nvPr/>
        </p:nvSpPr>
        <p:spPr>
          <a:xfrm>
            <a:off x="3099665" y="4536630"/>
            <a:ext cx="559679" cy="257369"/>
          </a:xfrm>
          <a:prstGeom prst="rect">
            <a:avLst/>
          </a:prstGeom>
          <a:solidFill>
            <a:srgbClr val="79B51C"/>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de-DE" sz="1200" dirty="0">
                <a:solidFill>
                  <a:schemeClr val="bg1"/>
                </a:solidFill>
              </a:rPr>
              <a:t>Café</a:t>
            </a:r>
          </a:p>
        </p:txBody>
      </p:sp>
      <p:sp>
        <p:nvSpPr>
          <p:cNvPr id="33" name="Rechteck 32">
            <a:hlinkHover r:id="rId11" action="ppaction://hlinksldjump" highlightClick="1"/>
            <a:extLst>
              <a:ext uri="{FF2B5EF4-FFF2-40B4-BE49-F238E27FC236}">
                <a16:creationId xmlns:a16="http://schemas.microsoft.com/office/drawing/2014/main" xmlns="" id="{6A3B7E74-F8C3-412B-8504-69261374DAE9}"/>
              </a:ext>
            </a:extLst>
          </p:cNvPr>
          <p:cNvSpPr>
            <a:spLocks/>
          </p:cNvSpPr>
          <p:nvPr/>
        </p:nvSpPr>
        <p:spPr>
          <a:xfrm>
            <a:off x="4660673" y="2470263"/>
            <a:ext cx="828607" cy="257369"/>
          </a:xfrm>
          <a:prstGeom prst="rect">
            <a:avLst/>
          </a:prstGeom>
          <a:solidFill>
            <a:schemeClr val="accent2">
              <a:lumMod val="75000"/>
            </a:schemeClr>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spAutoFit/>
          </a:bodyPr>
          <a:lstStyle/>
          <a:p>
            <a:pPr algn="ctr"/>
            <a:r>
              <a:rPr lang="de-DE" sz="1200" dirty="0">
                <a:solidFill>
                  <a:schemeClr val="bg1"/>
                </a:solidFill>
              </a:rPr>
              <a:t>Arena</a:t>
            </a:r>
          </a:p>
        </p:txBody>
      </p:sp>
    </p:spTree>
    <p:extLst>
      <p:ext uri="{BB962C8B-B14F-4D97-AF65-F5344CB8AC3E}">
        <p14:creationId xmlns:p14="http://schemas.microsoft.com/office/powerpoint/2010/main" val="286028627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67C222E51454154F85E33B7A25B92F3B" ma:contentTypeVersion="9" ma:contentTypeDescription="Ein neues Dokument erstellen." ma:contentTypeScope="" ma:versionID="8f976ee7c38d1d953805c6b9f27b98e1">
  <xsd:schema xmlns:xsd="http://www.w3.org/2001/XMLSchema" xmlns:xs="http://www.w3.org/2001/XMLSchema" xmlns:p="http://schemas.microsoft.com/office/2006/metadata/properties" xmlns:ns2="8a0986f6-8c43-4704-9589-336d623b5b38" xmlns:ns3="72244c3d-a5ab-4e02-8c5a-e1f94416df29" targetNamespace="http://schemas.microsoft.com/office/2006/metadata/properties" ma:root="true" ma:fieldsID="17f115487bccec705f3ec1af8641587b" ns2:_="" ns3:_="">
    <xsd:import namespace="8a0986f6-8c43-4704-9589-336d623b5b38"/>
    <xsd:import namespace="72244c3d-a5ab-4e02-8c5a-e1f94416df2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Location" minOccurs="0"/>
                <xsd:element ref="ns3:MediaServiceAutoTag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0986f6-8c43-4704-9589-336d623b5b38" elementFormDefault="qualified">
    <xsd:import namespace="http://schemas.microsoft.com/office/2006/documentManagement/types"/>
    <xsd:import namespace="http://schemas.microsoft.com/office/infopath/2007/PartnerControls"/>
    <xsd:element name="SharedWithUsers" ma:index="8"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Freigegeben für -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2244c3d-a5ab-4e02-8c5a-e1f94416df29"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8C0DFAF-7980-4B85-8703-25887E2B92C7}"/>
</file>

<file path=customXml/itemProps2.xml><?xml version="1.0" encoding="utf-8"?>
<ds:datastoreItem xmlns:ds="http://schemas.openxmlformats.org/officeDocument/2006/customXml" ds:itemID="{260200B7-C16E-4D7B-896F-FB8087AD79DD}"/>
</file>

<file path=customXml/itemProps3.xml><?xml version="1.0" encoding="utf-8"?>
<ds:datastoreItem xmlns:ds="http://schemas.openxmlformats.org/officeDocument/2006/customXml" ds:itemID="{FC72E9ED-015E-49C0-BE85-E174A357513E}"/>
</file>

<file path=docProps/app.xml><?xml version="1.0" encoding="utf-8"?>
<Properties xmlns="http://schemas.openxmlformats.org/officeDocument/2006/extended-properties" xmlns:vt="http://schemas.openxmlformats.org/officeDocument/2006/docPropsVTypes">
  <Template/>
  <TotalTime>0</TotalTime>
  <Words>5333</Words>
  <Application>Microsoft Office PowerPoint</Application>
  <PresentationFormat>Bildschirmpräsentation (4:3)</PresentationFormat>
  <Paragraphs>674</Paragraphs>
  <Slides>58</Slides>
  <Notes>1</Notes>
  <HiddenSlides>10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58</vt:i4>
      </vt:variant>
    </vt:vector>
  </HeadingPairs>
  <TitlesOfParts>
    <vt:vector size="63" baseType="lpstr">
      <vt:lpstr>Arial</vt:lpstr>
      <vt:lpstr>Calibri</vt:lpstr>
      <vt:lpstr>Times New Roman</vt:lpstr>
      <vt:lpstr>Wingdings</vt:lpstr>
      <vt:lpstr>Larissa-Design</vt:lpstr>
      <vt:lpstr>Leitfaden zu Green Events in der DPSG</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Viel Spaß bei Umsetzen!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Nils.Goetting@dpsg.de</dc:creator>
  <cp:lastModifiedBy>Messerer, Katharina</cp:lastModifiedBy>
  <cp:revision>570</cp:revision>
  <dcterms:created xsi:type="dcterms:W3CDTF">2013-04-27T20:37:09Z</dcterms:created>
  <dcterms:modified xsi:type="dcterms:W3CDTF">2018-02-22T12:47:07Z</dcterms:modified>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0x01010067C222E51454154F85E33B7A25B92F3B</vt:lpwstr>
  </property>
</Properties>
</file>